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69" r:id="rId2"/>
    <p:sldId id="257" r:id="rId3"/>
    <p:sldId id="282" r:id="rId4"/>
    <p:sldId id="304" r:id="rId5"/>
    <p:sldId id="308" r:id="rId6"/>
    <p:sldId id="278" r:id="rId7"/>
    <p:sldId id="286" r:id="rId8"/>
    <p:sldId id="293" r:id="rId9"/>
    <p:sldId id="266" r:id="rId10"/>
    <p:sldId id="291" r:id="rId11"/>
    <p:sldId id="292" r:id="rId12"/>
    <p:sldId id="283" r:id="rId13"/>
    <p:sldId id="294" r:id="rId14"/>
    <p:sldId id="295" r:id="rId15"/>
    <p:sldId id="267" r:id="rId16"/>
    <p:sldId id="290" r:id="rId17"/>
    <p:sldId id="307" r:id="rId18"/>
    <p:sldId id="297" r:id="rId19"/>
    <p:sldId id="296" r:id="rId20"/>
    <p:sldId id="301" r:id="rId21"/>
    <p:sldId id="299" r:id="rId22"/>
    <p:sldId id="271" r:id="rId23"/>
    <p:sldId id="276" r:id="rId24"/>
    <p:sldId id="273" r:id="rId25"/>
    <p:sldId id="305" r:id="rId26"/>
    <p:sldId id="265" r:id="rId27"/>
    <p:sldId id="275" r:id="rId28"/>
    <p:sldId id="279" r:id="rId29"/>
    <p:sldId id="311" r:id="rId30"/>
    <p:sldId id="310"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67269C-4B6F-4CA9-9CAB-604FD907E726}" v="1" dt="2021-02-25T20:45:48.784"/>
    <p1510:client id="{632AC43F-5275-2C49-F3A1-8AC3A759B863}" v="3" dt="2021-02-26T15:34:34.4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86" autoAdjust="0"/>
    <p:restoredTop sz="91293" autoAdjust="0"/>
  </p:normalViewPr>
  <p:slideViewPr>
    <p:cSldViewPr snapToGrid="0" snapToObjects="1" showGuides="1">
      <p:cViewPr varScale="1">
        <p:scale>
          <a:sx n="68" d="100"/>
          <a:sy n="68" d="100"/>
        </p:scale>
        <p:origin x="165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A6E8B-AC47-40E3-9D5B-7FCAB4F0C0ED}" type="datetimeFigureOut">
              <a:rPr lang="en-US" smtClean="0"/>
              <a:t>3/5/2021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AA23B9-90EB-46B4-B679-07418EF86BCE}" type="slidenum">
              <a:rPr lang="en-US" smtClean="0"/>
              <a:t>‹#›</a:t>
            </a:fld>
            <a:endParaRPr lang="en-US"/>
          </a:p>
        </p:txBody>
      </p:sp>
    </p:spTree>
    <p:extLst>
      <p:ext uri="{BB962C8B-B14F-4D97-AF65-F5344CB8AC3E}">
        <p14:creationId xmlns:p14="http://schemas.microsoft.com/office/powerpoint/2010/main" val="603628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Website will have updates to Guidebook, schedules, other important information.  Page update</a:t>
            </a:r>
            <a:r>
              <a:rPr lang="en-US" baseline="0" dirty="0"/>
              <a:t> notifications will posted.</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3</a:t>
            </a:fld>
            <a:endParaRPr lang="en-US"/>
          </a:p>
        </p:txBody>
      </p:sp>
    </p:spTree>
    <p:extLst>
      <p:ext uri="{BB962C8B-B14F-4D97-AF65-F5344CB8AC3E}">
        <p14:creationId xmlns:p14="http://schemas.microsoft.com/office/powerpoint/2010/main" val="3616055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 options for scholars and families.  Visit webpage for more information on these models. https://www.clevelandmetroschools.org/Page/18504</a:t>
            </a:r>
          </a:p>
        </p:txBody>
      </p:sp>
      <p:sp>
        <p:nvSpPr>
          <p:cNvPr id="4" name="Slide Number Placeholder 3"/>
          <p:cNvSpPr>
            <a:spLocks noGrp="1"/>
          </p:cNvSpPr>
          <p:nvPr>
            <p:ph type="sldNum" sz="quarter" idx="5"/>
          </p:nvPr>
        </p:nvSpPr>
        <p:spPr/>
        <p:txBody>
          <a:bodyPr/>
          <a:lstStyle/>
          <a:p>
            <a:fld id="{C1AA23B9-90EB-46B4-B679-07418EF86BCE}" type="slidenum">
              <a:rPr lang="en-US" smtClean="0"/>
              <a:t>4</a:t>
            </a:fld>
            <a:endParaRPr lang="en-US"/>
          </a:p>
        </p:txBody>
      </p:sp>
    </p:spTree>
    <p:extLst>
      <p:ext uri="{BB962C8B-B14F-4D97-AF65-F5344CB8AC3E}">
        <p14:creationId xmlns:p14="http://schemas.microsoft.com/office/powerpoint/2010/main" val="71939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let parents know</a:t>
            </a:r>
            <a:r>
              <a:rPr lang="en-US" baseline="0" dirty="0"/>
              <a:t> at what point (date) decision is binding.</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5</a:t>
            </a:fld>
            <a:endParaRPr lang="en-US"/>
          </a:p>
        </p:txBody>
      </p:sp>
    </p:spTree>
    <p:extLst>
      <p:ext uri="{BB962C8B-B14F-4D97-AF65-F5344CB8AC3E}">
        <p14:creationId xmlns:p14="http://schemas.microsoft.com/office/powerpoint/2010/main" val="3681891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AA23B9-90EB-46B4-B679-07418EF86BCE}" type="slidenum">
              <a:rPr lang="en-US" smtClean="0"/>
              <a:t>10</a:t>
            </a:fld>
            <a:endParaRPr lang="en-US"/>
          </a:p>
        </p:txBody>
      </p:sp>
    </p:spTree>
    <p:extLst>
      <p:ext uri="{BB962C8B-B14F-4D97-AF65-F5344CB8AC3E}">
        <p14:creationId xmlns:p14="http://schemas.microsoft.com/office/powerpoint/2010/main" val="1676712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arrival routine, safety protocols, temperature checks,</a:t>
            </a:r>
            <a:r>
              <a:rPr lang="en-US" baseline="0" dirty="0"/>
              <a:t> etc.</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11</a:t>
            </a:fld>
            <a:endParaRPr lang="en-US"/>
          </a:p>
        </p:txBody>
      </p:sp>
    </p:spTree>
    <p:extLst>
      <p:ext uri="{BB962C8B-B14F-4D97-AF65-F5344CB8AC3E}">
        <p14:creationId xmlns:p14="http://schemas.microsoft.com/office/powerpoint/2010/main" val="1368234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Health</a:t>
            </a:r>
            <a:r>
              <a:rPr lang="en-US" baseline="0" dirty="0"/>
              <a:t> Tree flyer with how to monitor (insert link)</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12</a:t>
            </a:fld>
            <a:endParaRPr lang="en-US"/>
          </a:p>
        </p:txBody>
      </p:sp>
    </p:spTree>
    <p:extLst>
      <p:ext uri="{BB962C8B-B14F-4D97-AF65-F5344CB8AC3E}">
        <p14:creationId xmlns:p14="http://schemas.microsoft.com/office/powerpoint/2010/main" val="3729222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13</a:t>
            </a:fld>
            <a:endParaRPr lang="en-US"/>
          </a:p>
        </p:txBody>
      </p:sp>
    </p:spTree>
    <p:extLst>
      <p:ext uri="{BB962C8B-B14F-4D97-AF65-F5344CB8AC3E}">
        <p14:creationId xmlns:p14="http://schemas.microsoft.com/office/powerpoint/2010/main" val="322125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r>
              <a:rPr lang="en-US" baseline="0" dirty="0"/>
              <a:t> final details are being determined, we will send out the information as soon as it is worked out.</a:t>
            </a:r>
            <a:endParaRPr lang="en-US" dirty="0"/>
          </a:p>
        </p:txBody>
      </p:sp>
      <p:sp>
        <p:nvSpPr>
          <p:cNvPr id="4" name="Slide Number Placeholder 3"/>
          <p:cNvSpPr>
            <a:spLocks noGrp="1"/>
          </p:cNvSpPr>
          <p:nvPr>
            <p:ph type="sldNum" sz="quarter" idx="10"/>
          </p:nvPr>
        </p:nvSpPr>
        <p:spPr/>
        <p:txBody>
          <a:bodyPr/>
          <a:lstStyle/>
          <a:p>
            <a:fld id="{C1AA23B9-90EB-46B4-B679-07418EF86BCE}" type="slidenum">
              <a:rPr lang="en-US" smtClean="0"/>
              <a:t>27</a:t>
            </a:fld>
            <a:endParaRPr lang="en-US"/>
          </a:p>
        </p:txBody>
      </p:sp>
    </p:spTree>
    <p:extLst>
      <p:ext uri="{BB962C8B-B14F-4D97-AF65-F5344CB8AC3E}">
        <p14:creationId xmlns:p14="http://schemas.microsoft.com/office/powerpoint/2010/main" val="1568230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9C38A35-7DDC-F646-90A9-DD41D1518BB0}"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C38A35-7DDC-F646-90A9-DD41D1518BB0}"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38A35-7DDC-F646-90A9-DD41D1518BB0}"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C38A35-7DDC-F646-90A9-DD41D1518BB0}"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C38A35-7DDC-F646-90A9-DD41D1518BB0}" type="datetimeFigureOut">
              <a:rPr lang="en-US" smtClean="0"/>
              <a:t>3/5/2021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38A35-7DDC-F646-90A9-DD41D1518BB0}" type="datetimeFigureOut">
              <a:rPr lang="en-US" smtClean="0"/>
              <a:t>3/5/2021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38A35-7DDC-F646-90A9-DD41D1518BB0}" type="datetimeFigureOut">
              <a:rPr lang="en-US" smtClean="0"/>
              <a:t>3/5/2021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38A35-7DDC-F646-90A9-DD41D1518BB0}"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492CD-2AA8-FB43-99FB-78B3150CCE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38A35-7DDC-F646-90A9-DD41D1518BB0}" type="datetimeFigureOut">
              <a:rPr lang="en-US" smtClean="0"/>
              <a:t>3/5/2021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492CD-2AA8-FB43-99FB-78B3150CCE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clevelandmetroschools.org/Hybrid"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app.smartsheet.com/b/form/19ee16ad3d12405dbb17fee28549f341"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981054"/>
          </a:xfrm>
        </p:spPr>
        <p:txBody>
          <a:bodyPr>
            <a:normAutofit/>
          </a:bodyPr>
          <a:lstStyle/>
          <a:p>
            <a:r>
              <a:rPr lang="ar-SA" dirty="0"/>
              <a:t>توجيهات الأنتقال الى التعلم المختلط</a:t>
            </a:r>
            <a:endParaRPr lang="en-US" dirty="0"/>
          </a:p>
        </p:txBody>
      </p:sp>
      <p:sp>
        <p:nvSpPr>
          <p:cNvPr id="3" name="Content Placeholder 2"/>
          <p:cNvSpPr>
            <a:spLocks noGrp="1"/>
          </p:cNvSpPr>
          <p:nvPr>
            <p:ph idx="1"/>
          </p:nvPr>
        </p:nvSpPr>
        <p:spPr>
          <a:xfrm>
            <a:off x="457200" y="2573519"/>
            <a:ext cx="8229600" cy="3239530"/>
          </a:xfrm>
        </p:spPr>
        <p:txBody>
          <a:bodyPr>
            <a:normAutofit/>
          </a:bodyPr>
          <a:lstStyle/>
          <a:p>
            <a:pPr marL="0" indent="0">
              <a:buNone/>
            </a:pPr>
            <a:endParaRPr lang="en-US" dirty="0"/>
          </a:p>
          <a:p>
            <a:pPr marL="0" indent="0" algn="ctr">
              <a:buNone/>
            </a:pPr>
            <a:r>
              <a:rPr lang="en-US" dirty="0">
                <a:solidFill>
                  <a:srgbClr val="FF0000"/>
                </a:solidFill>
              </a:rPr>
              <a:t>John Marshall Civic and Business Leadership </a:t>
            </a:r>
          </a:p>
          <a:p>
            <a:pPr marL="0" lvl="0" indent="0" algn="ctr">
              <a:buNone/>
            </a:pPr>
            <a:r>
              <a:rPr lang="ar-SA" dirty="0" smtClean="0"/>
              <a:t>سوف </a:t>
            </a:r>
            <a:r>
              <a:rPr lang="ar-SA" dirty="0"/>
              <a:t>نبدأ بعد قليل</a:t>
            </a:r>
            <a:endParaRPr lang="en-US" dirty="0"/>
          </a:p>
          <a:p>
            <a:pPr marL="0" indent="0" algn="ctr">
              <a:buNone/>
            </a:pPr>
            <a:r>
              <a:rPr lang="ar-SA" dirty="0"/>
              <a:t>الرجاء كتم صوت الميكروفون الخاص بك.</a:t>
            </a:r>
            <a:endParaRPr lang="en-US" dirty="0"/>
          </a:p>
        </p:txBody>
      </p:sp>
    </p:spTree>
    <p:extLst>
      <p:ext uri="{BB962C8B-B14F-4D97-AF65-F5344CB8AC3E}">
        <p14:creationId xmlns:p14="http://schemas.microsoft.com/office/powerpoint/2010/main" val="71506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من أجل سلامة الجميع</a:t>
            </a:r>
            <a:endParaRPr lang="en-US" dirty="0"/>
          </a:p>
        </p:txBody>
      </p:sp>
      <p:sp>
        <p:nvSpPr>
          <p:cNvPr id="3" name="Content Placeholder 2"/>
          <p:cNvSpPr>
            <a:spLocks noGrp="1"/>
          </p:cNvSpPr>
          <p:nvPr>
            <p:ph idx="1"/>
          </p:nvPr>
        </p:nvSpPr>
        <p:spPr>
          <a:xfrm>
            <a:off x="457200" y="2113937"/>
            <a:ext cx="8229600" cy="3608438"/>
          </a:xfrm>
        </p:spPr>
        <p:txBody>
          <a:bodyPr>
            <a:normAutofit fontScale="70000" lnSpcReduction="20000"/>
          </a:bodyPr>
          <a:lstStyle/>
          <a:p>
            <a:pPr marL="0" indent="0" algn="r">
              <a:buNone/>
            </a:pPr>
            <a:r>
              <a:rPr lang="ar-SA" sz="5200" dirty="0"/>
              <a:t>لا يُسمح للآباء / الأوصياء / الزوار / المتطوعين داخل المبنى أو الفصول الدراسية خلال اليوم الدراسي ، باستثناء موعد محدد أو أستلام الوجبة الغذائية.</a:t>
            </a:r>
            <a:endParaRPr lang="en-US" sz="5200" dirty="0"/>
          </a:p>
          <a:p>
            <a:pPr algn="r"/>
            <a:r>
              <a:rPr lang="ar-SA" sz="5200" dirty="0"/>
              <a:t>*الهدف هو الحفاظ على سلامة الجميع. نحتاج إلى أن يعمل الجميع والموظفون والطلاب والعائلات معًا للمساعدة في الحفاظ على المدرسة آمنة.</a:t>
            </a:r>
            <a:r>
              <a:rPr lang="en-US" dirty="0"/>
              <a:t>	</a:t>
            </a:r>
          </a:p>
        </p:txBody>
      </p:sp>
    </p:spTree>
    <p:extLst>
      <p:ext uri="{BB962C8B-B14F-4D97-AF65-F5344CB8AC3E}">
        <p14:creationId xmlns:p14="http://schemas.microsoft.com/office/powerpoint/2010/main" val="4200741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الوصول والخروج</a:t>
            </a:r>
            <a:endParaRPr lang="en-US" dirty="0"/>
          </a:p>
        </p:txBody>
      </p:sp>
      <p:sp>
        <p:nvSpPr>
          <p:cNvPr id="3" name="Content Placeholder 2"/>
          <p:cNvSpPr>
            <a:spLocks noGrp="1"/>
          </p:cNvSpPr>
          <p:nvPr>
            <p:ph idx="1"/>
          </p:nvPr>
        </p:nvSpPr>
        <p:spPr>
          <a:xfrm>
            <a:off x="624349" y="1702643"/>
            <a:ext cx="8229600" cy="4374600"/>
          </a:xfrm>
        </p:spPr>
        <p:txBody>
          <a:bodyPr>
            <a:normAutofit fontScale="70000" lnSpcReduction="20000"/>
          </a:bodyPr>
          <a:lstStyle/>
          <a:p>
            <a:pPr marL="0" indent="0">
              <a:buNone/>
            </a:pPr>
            <a:endParaRPr lang="en-US" dirty="0"/>
          </a:p>
          <a:p>
            <a:pPr marL="0" indent="0">
              <a:buNone/>
            </a:pPr>
            <a:r>
              <a:rPr lang="ar-AE" dirty="0"/>
              <a:t>ساعات المدرسة: 8:00 ص - 3:00 م</a:t>
            </a:r>
          </a:p>
          <a:p>
            <a:pPr marL="0" indent="0">
              <a:buNone/>
            </a:pPr>
            <a:r>
              <a:rPr lang="ar-AE" dirty="0"/>
              <a:t>الوصول:</a:t>
            </a:r>
          </a:p>
          <a:p>
            <a:pPr marL="0" indent="0">
              <a:buNone/>
            </a:pPr>
            <a:r>
              <a:rPr lang="ar-AE" dirty="0"/>
              <a:t>سوف يدخل الطلاب المبنى عند الأبواب الرئيسية قبالة الدكتور فيولا بالقرب من سارية العلم</a:t>
            </a:r>
          </a:p>
          <a:p>
            <a:pPr marL="0" indent="0">
              <a:buNone/>
            </a:pPr>
            <a:r>
              <a:rPr lang="ar-AE" dirty="0"/>
              <a:t>يمكن للطلاب الوصول ابتداءً من الساعة 7:45 صباحًا</a:t>
            </a:r>
          </a:p>
          <a:p>
            <a:pPr marL="0" indent="0">
              <a:buNone/>
            </a:pPr>
            <a:r>
              <a:rPr lang="ar-AE" dirty="0"/>
              <a:t>سيستخدم الطلاب نظام ترمومتر بدون لمس للتحقق من درجات الحرارة.</a:t>
            </a:r>
          </a:p>
          <a:p>
            <a:pPr marL="0" indent="0">
              <a:buNone/>
            </a:pPr>
            <a:r>
              <a:rPr lang="ar-AE" dirty="0"/>
              <a:t>سوف ينتقل الطلاب إلى الفصل الدراسي الأول لتناول الإفطار.</a:t>
            </a:r>
          </a:p>
          <a:p>
            <a:pPr marL="0" indent="0">
              <a:buNone/>
            </a:pPr>
            <a:endParaRPr lang="ar-AE" dirty="0"/>
          </a:p>
          <a:p>
            <a:pPr marL="0" indent="0">
              <a:buNone/>
            </a:pPr>
            <a:r>
              <a:rPr lang="ar-AE" dirty="0"/>
              <a:t>الرفض:</a:t>
            </a:r>
          </a:p>
          <a:p>
            <a:pPr marL="0" indent="0">
              <a:buNone/>
            </a:pPr>
            <a:r>
              <a:rPr lang="ar-AE" dirty="0"/>
              <a:t>لن يُسمح للطلاب بالانتظار في المبنى لركوب الخيل أو النقل.</a:t>
            </a:r>
          </a:p>
          <a:p>
            <a:pPr marL="0" indent="0">
              <a:buNone/>
            </a:pPr>
            <a:r>
              <a:rPr lang="ar-AE" dirty="0"/>
              <a:t>يجب أن يقدم الرياضيون تقاريرهم مباشرة إلى التدريبات وإلا سيتم إزالتهم من المبنى</a:t>
            </a:r>
            <a:endParaRPr lang="en-US" dirty="0"/>
          </a:p>
        </p:txBody>
      </p:sp>
    </p:spTree>
    <p:extLst>
      <p:ext uri="{BB962C8B-B14F-4D97-AF65-F5344CB8AC3E}">
        <p14:creationId xmlns:p14="http://schemas.microsoft.com/office/powerpoint/2010/main" val="3575105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656131"/>
          </a:xfrm>
        </p:spPr>
        <p:txBody>
          <a:bodyPr>
            <a:normAutofit fontScale="90000"/>
          </a:bodyPr>
          <a:lstStyle/>
          <a:p>
            <a:r>
              <a:rPr lang="ar-SA" dirty="0"/>
              <a:t>الاستعداد للمدرسة</a:t>
            </a:r>
            <a:endParaRPr lang="en-US" dirty="0"/>
          </a:p>
        </p:txBody>
      </p:sp>
      <p:sp>
        <p:nvSpPr>
          <p:cNvPr id="3" name="Content Placeholder 2"/>
          <p:cNvSpPr>
            <a:spLocks noGrp="1"/>
          </p:cNvSpPr>
          <p:nvPr>
            <p:ph idx="1"/>
          </p:nvPr>
        </p:nvSpPr>
        <p:spPr>
          <a:xfrm>
            <a:off x="565354" y="1476502"/>
            <a:ext cx="8229600" cy="2171266"/>
          </a:xfrm>
        </p:spPr>
        <p:txBody>
          <a:bodyPr>
            <a:normAutofit/>
          </a:bodyPr>
          <a:lstStyle/>
          <a:p>
            <a:pPr algn="r"/>
            <a:r>
              <a:rPr lang="ar-SA" dirty="0"/>
              <a:t>*سيتحقق الآباء / مقدمو الرعاية من صحة طلابهم في المنزل كل صباح</a:t>
            </a:r>
          </a:p>
          <a:p>
            <a:pPr algn="r"/>
            <a:r>
              <a:rPr lang="ar-SA" dirty="0"/>
              <a:t>*يجب على الطلاب البقاء في المنزل إذا كان لديهم أي من هذه الأعراض:</a:t>
            </a:r>
            <a:endParaRPr lang="en-US" dirty="0"/>
          </a:p>
        </p:txBody>
      </p:sp>
      <p:sp>
        <p:nvSpPr>
          <p:cNvPr id="7" name="TextBox 6">
            <a:extLst>
              <a:ext uri="{FF2B5EF4-FFF2-40B4-BE49-F238E27FC236}">
                <a16:creationId xmlns:a16="http://schemas.microsoft.com/office/drawing/2014/main" xmlns="" id="{29B5CC4B-B386-4E9C-8ED4-11EA8AB3F6C0}"/>
              </a:ext>
            </a:extLst>
          </p:cNvPr>
          <p:cNvSpPr txBox="1"/>
          <p:nvPr/>
        </p:nvSpPr>
        <p:spPr>
          <a:xfrm>
            <a:off x="830827" y="3626409"/>
            <a:ext cx="7187381" cy="1938992"/>
          </a:xfrm>
          <a:prstGeom prst="rect">
            <a:avLst/>
          </a:prstGeom>
          <a:noFill/>
        </p:spPr>
        <p:txBody>
          <a:bodyPr wrap="square" numCol="2" rtlCol="0">
            <a:spAutoFit/>
          </a:bodyPr>
          <a:lstStyle/>
          <a:p>
            <a:pPr marL="285750" indent="-285750">
              <a:buFont typeface="Arial" panose="020B0604020202020204" pitchFamily="34" charset="0"/>
              <a:buChar char="•"/>
            </a:pPr>
            <a:r>
              <a:rPr lang="en-US" sz="2000" dirty="0"/>
              <a:t>100.4°</a:t>
            </a:r>
            <a:r>
              <a:rPr lang="ar-SA" sz="2000" dirty="0"/>
              <a:t> حمى </a:t>
            </a:r>
            <a:endParaRPr lang="en-US" sz="2000" dirty="0"/>
          </a:p>
          <a:p>
            <a:pPr marL="285750" indent="-285750">
              <a:buFont typeface="Arial" panose="020B0604020202020204" pitchFamily="34" charset="0"/>
              <a:buChar char="•"/>
            </a:pPr>
            <a:r>
              <a:rPr lang="ar-SA" sz="2000" dirty="0"/>
              <a:t>سعال</a:t>
            </a:r>
            <a:endParaRPr lang="en-US" sz="2000" dirty="0"/>
          </a:p>
          <a:p>
            <a:pPr marL="285750" indent="-285750">
              <a:buFont typeface="Arial" panose="020B0604020202020204" pitchFamily="34" charset="0"/>
              <a:buChar char="•"/>
            </a:pPr>
            <a:r>
              <a:rPr lang="ar-SA" sz="2000" dirty="0"/>
              <a:t>صداع</a:t>
            </a:r>
            <a:endParaRPr lang="en-US" sz="2000" dirty="0"/>
          </a:p>
          <a:p>
            <a:pPr marL="285750" indent="-285750">
              <a:buFont typeface="Arial" panose="020B0604020202020204" pitchFamily="34" charset="0"/>
              <a:buChar char="•"/>
            </a:pPr>
            <a:r>
              <a:rPr lang="ar-SA" sz="2000" dirty="0"/>
              <a:t>فقدان جديد في حاسة التذوق أو الشم</a:t>
            </a:r>
          </a:p>
          <a:p>
            <a:pPr marL="285750" indent="-285750">
              <a:buFont typeface="Arial" panose="020B0604020202020204" pitchFamily="34" charset="0"/>
              <a:buChar char="•"/>
            </a:pPr>
            <a:r>
              <a:rPr lang="ar-SA" sz="2000" dirty="0"/>
              <a:t>التهاب الحنجرة</a:t>
            </a:r>
            <a:endParaRPr lang="en-US" sz="2000" dirty="0"/>
          </a:p>
          <a:p>
            <a:pPr marL="285750" indent="-285750">
              <a:buFont typeface="Arial" panose="020B0604020202020204" pitchFamily="34" charset="0"/>
              <a:buChar char="•"/>
            </a:pPr>
            <a:r>
              <a:rPr lang="ar-SA" sz="2400" dirty="0"/>
              <a:t>احتقان أو سيلان الأنف</a:t>
            </a:r>
          </a:p>
          <a:p>
            <a:pPr marL="285750" indent="-285750">
              <a:buFont typeface="Arial" panose="020B0604020202020204" pitchFamily="34" charset="0"/>
              <a:buChar char="•"/>
            </a:pPr>
            <a:r>
              <a:rPr lang="ar-SA" sz="2400" dirty="0"/>
              <a:t>أعياء</a:t>
            </a:r>
            <a:endParaRPr lang="en-US" sz="2400" dirty="0"/>
          </a:p>
          <a:p>
            <a:pPr marL="285750" indent="-285750">
              <a:buFont typeface="Arial" panose="020B0604020202020204" pitchFamily="34" charset="0"/>
              <a:buChar char="•"/>
            </a:pPr>
            <a:r>
              <a:rPr lang="ar-SA" sz="2400" dirty="0"/>
              <a:t>الغثيان أو القيء</a:t>
            </a:r>
          </a:p>
          <a:p>
            <a:pPr marL="285750" indent="-285750">
              <a:buFont typeface="Arial" panose="020B0604020202020204" pitchFamily="34" charset="0"/>
              <a:buChar char="•"/>
            </a:pPr>
            <a:r>
              <a:rPr lang="ar-SA" sz="2400" dirty="0"/>
              <a:t>الأسهال</a:t>
            </a:r>
            <a:endParaRPr lang="en-US" sz="2400" dirty="0"/>
          </a:p>
          <a:p>
            <a:pPr marL="285750" indent="-285750">
              <a:buFont typeface="Arial" panose="020B0604020202020204" pitchFamily="34" charset="0"/>
              <a:buChar char="•"/>
            </a:pPr>
            <a:r>
              <a:rPr lang="ar-SA" sz="2400" dirty="0"/>
              <a:t>آلام في العضلات أو الجسم</a:t>
            </a:r>
            <a:endParaRPr lang="en-US" sz="2400" dirty="0"/>
          </a:p>
        </p:txBody>
      </p:sp>
    </p:spTree>
    <p:extLst>
      <p:ext uri="{BB962C8B-B14F-4D97-AF65-F5344CB8AC3E}">
        <p14:creationId xmlns:p14="http://schemas.microsoft.com/office/powerpoint/2010/main" val="229675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sz="4000" dirty="0">
                <a:solidFill>
                  <a:prstClr val="black"/>
                </a:solidFill>
              </a:rPr>
              <a:t>الاستعداد للمدرسة</a:t>
            </a:r>
            <a:endParaRPr lang="en-US" dirty="0"/>
          </a:p>
        </p:txBody>
      </p:sp>
      <p:sp>
        <p:nvSpPr>
          <p:cNvPr id="3" name="Content Placeholder 2"/>
          <p:cNvSpPr>
            <a:spLocks noGrp="1"/>
          </p:cNvSpPr>
          <p:nvPr>
            <p:ph idx="1"/>
          </p:nvPr>
        </p:nvSpPr>
        <p:spPr>
          <a:xfrm>
            <a:off x="624349" y="1771470"/>
            <a:ext cx="8229600" cy="3874532"/>
          </a:xfrm>
        </p:spPr>
        <p:txBody>
          <a:bodyPr>
            <a:normAutofit fontScale="85000" lnSpcReduction="10000"/>
          </a:bodyPr>
          <a:lstStyle/>
          <a:p>
            <a:pPr algn="r"/>
            <a:r>
              <a:rPr lang="ar-SA" dirty="0"/>
              <a:t>*يرتدي الطلاب غطاء من القماش النظيف لوجوههم في المدرسة ويرتدونها طوال اليوم. سنوفر كمامات من القماش لجميع الطلاب وقناع واقي للوجه لمرحلة ما قبل الحضانة ورياض الأطفال وبعض الطلاب من السكان ذوي الاحتياجات الخاصة.</a:t>
            </a:r>
            <a:endParaRPr lang="en-US" dirty="0"/>
          </a:p>
          <a:p>
            <a:pPr algn="r"/>
            <a:r>
              <a:rPr lang="ar-SA" dirty="0"/>
              <a:t>*سيتم توفير أقنعة الوجه الإضافية للطلاب الذين يحتاجون إليها.</a:t>
            </a:r>
          </a:p>
          <a:p>
            <a:pPr algn="r"/>
            <a:r>
              <a:rPr lang="ar-SA" dirty="0"/>
              <a:t>*سيتم تزويد الطلاب (الصفوف من الأول إلى الثاني عشر) بحقيبة ظهر للكمبيوتر ويجب عليهم إحضار أجهزتهم المشحونة بالكامل كل يوم.</a:t>
            </a:r>
          </a:p>
          <a:p>
            <a:pPr algn="r"/>
            <a:r>
              <a:rPr lang="ar-SA" dirty="0"/>
              <a:t>*الزي الرسمي غير مطلوب. ومع ذلك ، يجب على الطلاب ارتداء الملابس المناسبة للمدرسة.</a:t>
            </a:r>
            <a:endParaRPr lang="en-US" dirty="0"/>
          </a:p>
        </p:txBody>
      </p:sp>
    </p:spTree>
    <p:extLst>
      <p:ext uri="{BB962C8B-B14F-4D97-AF65-F5344CB8AC3E}">
        <p14:creationId xmlns:p14="http://schemas.microsoft.com/office/powerpoint/2010/main" val="3041635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61450"/>
            <a:ext cx="8229600" cy="1143000"/>
          </a:xfrm>
        </p:spPr>
        <p:txBody>
          <a:bodyPr>
            <a:normAutofit/>
          </a:bodyPr>
          <a:lstStyle/>
          <a:p>
            <a:r>
              <a:rPr lang="ar-SA" dirty="0"/>
              <a:t>جدول التعلم المختلط</a:t>
            </a:r>
            <a:endParaRPr lang="en-US" dirty="0"/>
          </a:p>
        </p:txBody>
      </p:sp>
      <p:sp>
        <p:nvSpPr>
          <p:cNvPr id="3" name="Content Placeholder 2"/>
          <p:cNvSpPr>
            <a:spLocks noGrp="1"/>
          </p:cNvSpPr>
          <p:nvPr>
            <p:ph idx="1"/>
          </p:nvPr>
        </p:nvSpPr>
        <p:spPr>
          <a:xfrm>
            <a:off x="457200" y="1364225"/>
            <a:ext cx="8229600" cy="4525963"/>
          </a:xfrm>
        </p:spPr>
        <p:txBody>
          <a:bodyPr>
            <a:normAutofit fontScale="85000" lnSpcReduction="20000"/>
          </a:bodyPr>
          <a:lstStyle/>
          <a:p>
            <a:pPr algn="r"/>
            <a:r>
              <a:rPr lang="ar-SA" dirty="0"/>
              <a:t>*سيكون الطلاب في المدرسة يومين أو أربعة أيام في الأسبوع حسب مهمتهم</a:t>
            </a:r>
          </a:p>
          <a:p>
            <a:pPr algn="r"/>
            <a:r>
              <a:rPr lang="ar-SA" dirty="0"/>
              <a:t>سيحضر معظم الطلاب المدرسة يومين في الأسبوع</a:t>
            </a:r>
            <a:r>
              <a:rPr lang="en-US" dirty="0"/>
              <a:t>*</a:t>
            </a:r>
            <a:endParaRPr lang="ar-SA" dirty="0"/>
          </a:p>
          <a:p>
            <a:pPr algn="r"/>
            <a:r>
              <a:rPr lang="ar-SA" dirty="0"/>
              <a:t>*سيحضر الطلاب في مرحلة ما قبل المدرسة والمجموعات الخاصة أربعة أيام في الأسبوع فقط</a:t>
            </a:r>
            <a:endParaRPr lang="en-US" dirty="0"/>
          </a:p>
          <a:p>
            <a:pPr algn="r"/>
            <a:r>
              <a:rPr lang="ar-SA" dirty="0"/>
              <a:t>*سيكون الطلاب في التعلم عن بعد أو الدراسة المستقلة في الأيام الأخرى</a:t>
            </a:r>
          </a:p>
          <a:p>
            <a:pPr lvl="0" algn="r"/>
            <a:r>
              <a:rPr lang="ar-SA" dirty="0"/>
              <a:t>*يمكن للوالدين طلب تغيير الأيام المخصصة لطفلهم من خلال الاتصال</a:t>
            </a:r>
            <a:r>
              <a:rPr lang="ar-SA" dirty="0">
                <a:solidFill>
                  <a:prstClr val="black"/>
                </a:solidFill>
              </a:rPr>
              <a:t> بمكتب اختيار المدرسة والتسجيل على</a:t>
            </a:r>
            <a:r>
              <a:rPr lang="ar-SA" dirty="0"/>
              <a:t> </a:t>
            </a:r>
          </a:p>
          <a:p>
            <a:pPr lvl="0" algn="r"/>
            <a:r>
              <a:rPr lang="en-US" dirty="0">
                <a:solidFill>
                  <a:prstClr val="black"/>
                </a:solidFill>
              </a:rPr>
              <a:t>216.838.3675</a:t>
            </a:r>
          </a:p>
          <a:p>
            <a:pPr algn="r"/>
            <a:r>
              <a:rPr lang="ar-SA" dirty="0"/>
              <a:t>            </a:t>
            </a:r>
          </a:p>
        </p:txBody>
      </p:sp>
    </p:spTree>
    <p:extLst>
      <p:ext uri="{BB962C8B-B14F-4D97-AF65-F5344CB8AC3E}">
        <p14:creationId xmlns:p14="http://schemas.microsoft.com/office/powerpoint/2010/main" val="416469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597137"/>
          </a:xfrm>
        </p:spPr>
        <p:txBody>
          <a:bodyPr>
            <a:normAutofit fontScale="90000"/>
          </a:bodyPr>
          <a:lstStyle/>
          <a:p>
            <a:r>
              <a:rPr lang="ar-SA" dirty="0"/>
              <a:t>نموذج جدول طالب</a:t>
            </a:r>
            <a:endParaRPr lang="en-US" dirty="0"/>
          </a:p>
        </p:txBody>
      </p:sp>
      <p:sp>
        <p:nvSpPr>
          <p:cNvPr id="3" name="Content Placeholder 2"/>
          <p:cNvSpPr>
            <a:spLocks noGrp="1"/>
          </p:cNvSpPr>
          <p:nvPr>
            <p:ph idx="1"/>
          </p:nvPr>
        </p:nvSpPr>
        <p:spPr>
          <a:xfrm>
            <a:off x="457200" y="1850127"/>
            <a:ext cx="8229600" cy="3874532"/>
          </a:xfrm>
        </p:spPr>
        <p:txBody>
          <a:bodyPr>
            <a:normAutofit/>
          </a:bodyPr>
          <a:lstStyle/>
          <a:p>
            <a:pPr marL="0" indent="0">
              <a:buNone/>
            </a:pPr>
            <a:endParaRPr lang="en-US" dirty="0"/>
          </a:p>
          <a:p>
            <a:pPr marL="0" indent="0">
              <a:buNone/>
            </a:pPr>
            <a:r>
              <a:rPr lang="en-US" dirty="0"/>
              <a:t>	</a:t>
            </a:r>
            <a:endParaRPr lang="en-US" dirty="0">
              <a:solidFill>
                <a:srgbClr val="FF0000"/>
              </a:solidFill>
            </a:endParaRPr>
          </a:p>
        </p:txBody>
      </p:sp>
      <p:pic>
        <p:nvPicPr>
          <p:cNvPr id="6" name="Picture 5" descr="Table&#10;&#10;Description automatically generated">
            <a:extLst>
              <a:ext uri="{FF2B5EF4-FFF2-40B4-BE49-F238E27FC236}">
                <a16:creationId xmlns:a16="http://schemas.microsoft.com/office/drawing/2014/main" xmlns="" id="{A313EB0C-2A58-4B8E-B694-7E4F8FE19642}"/>
              </a:ext>
            </a:extLst>
          </p:cNvPr>
          <p:cNvPicPr>
            <a:picLocks noChangeAspect="1"/>
          </p:cNvPicPr>
          <p:nvPr/>
        </p:nvPicPr>
        <p:blipFill>
          <a:blip r:embed="rId3"/>
          <a:stretch>
            <a:fillRect/>
          </a:stretch>
        </p:blipFill>
        <p:spPr>
          <a:xfrm>
            <a:off x="1766108" y="1415844"/>
            <a:ext cx="5463003" cy="4546805"/>
          </a:xfrm>
          <a:prstGeom prst="rect">
            <a:avLst/>
          </a:prstGeom>
        </p:spPr>
      </p:pic>
    </p:spTree>
    <p:extLst>
      <p:ext uri="{BB962C8B-B14F-4D97-AF65-F5344CB8AC3E}">
        <p14:creationId xmlns:p14="http://schemas.microsoft.com/office/powerpoint/2010/main" val="3245015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37281"/>
            <a:ext cx="8229600" cy="597137"/>
          </a:xfrm>
        </p:spPr>
        <p:txBody>
          <a:bodyPr>
            <a:normAutofit fontScale="90000"/>
          </a:bodyPr>
          <a:lstStyle/>
          <a:p>
            <a:r>
              <a:rPr lang="ar-SA" dirty="0">
                <a:solidFill>
                  <a:prstClr val="black"/>
                </a:solidFill>
              </a:rPr>
              <a:t>نموذج جداول الطالب</a:t>
            </a:r>
            <a:endParaRPr lang="en-US" dirty="0"/>
          </a:p>
        </p:txBody>
      </p:sp>
      <p:sp>
        <p:nvSpPr>
          <p:cNvPr id="3" name="Content Placeholder 2"/>
          <p:cNvSpPr>
            <a:spLocks noGrp="1"/>
          </p:cNvSpPr>
          <p:nvPr>
            <p:ph idx="1"/>
          </p:nvPr>
        </p:nvSpPr>
        <p:spPr>
          <a:xfrm>
            <a:off x="457200" y="1850127"/>
            <a:ext cx="8229600" cy="3874532"/>
          </a:xfrm>
        </p:spPr>
        <p:txBody>
          <a:bodyPr>
            <a:normAutofit/>
          </a:bodyPr>
          <a:lstStyle/>
          <a:p>
            <a:pPr marL="0" indent="0">
              <a:buNone/>
            </a:pPr>
            <a:endParaRPr lang="en-US" dirty="0"/>
          </a:p>
          <a:p>
            <a:pPr marL="0" indent="0">
              <a:buNone/>
            </a:pPr>
            <a:r>
              <a:rPr lang="en-US" dirty="0"/>
              <a:t>	</a:t>
            </a:r>
            <a:endParaRPr lang="en-US" dirty="0">
              <a:solidFill>
                <a:srgbClr val="FF0000"/>
              </a:solidFill>
            </a:endParaRPr>
          </a:p>
        </p:txBody>
      </p:sp>
      <p:pic>
        <p:nvPicPr>
          <p:cNvPr id="6" name="Picture 5" descr="Table&#10;&#10;Description automatically generated">
            <a:extLst>
              <a:ext uri="{FF2B5EF4-FFF2-40B4-BE49-F238E27FC236}">
                <a16:creationId xmlns:a16="http://schemas.microsoft.com/office/drawing/2014/main" xmlns="" id="{1608A62F-1931-4EDA-B2C1-C8B46C4D7EB2}"/>
              </a:ext>
            </a:extLst>
          </p:cNvPr>
          <p:cNvPicPr>
            <a:picLocks noChangeAspect="1"/>
          </p:cNvPicPr>
          <p:nvPr/>
        </p:nvPicPr>
        <p:blipFill>
          <a:blip r:embed="rId3"/>
          <a:stretch>
            <a:fillRect/>
          </a:stretch>
        </p:blipFill>
        <p:spPr>
          <a:xfrm>
            <a:off x="1973826" y="1460000"/>
            <a:ext cx="4731774" cy="4792438"/>
          </a:xfrm>
          <a:prstGeom prst="rect">
            <a:avLst/>
          </a:prstGeom>
        </p:spPr>
      </p:pic>
    </p:spTree>
    <p:extLst>
      <p:ext uri="{BB962C8B-B14F-4D97-AF65-F5344CB8AC3E}">
        <p14:creationId xmlns:p14="http://schemas.microsoft.com/office/powerpoint/2010/main" val="2988114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763C09F-110C-4215-B76C-CCBC2FA914E7}"/>
              </a:ext>
            </a:extLst>
          </p:cNvPr>
          <p:cNvSpPr>
            <a:spLocks noGrp="1"/>
          </p:cNvSpPr>
          <p:nvPr>
            <p:ph type="title"/>
          </p:nvPr>
        </p:nvSpPr>
        <p:spPr>
          <a:xfrm>
            <a:off x="526026" y="599103"/>
            <a:ext cx="8229600" cy="1143000"/>
          </a:xfrm>
        </p:spPr>
        <p:txBody>
          <a:bodyPr/>
          <a:lstStyle/>
          <a:p>
            <a:r>
              <a:rPr lang="ar-SA" dirty="0"/>
              <a:t>الصحة والسلامة</a:t>
            </a:r>
            <a:endParaRPr lang="en-US" dirty="0"/>
          </a:p>
        </p:txBody>
      </p:sp>
      <p:sp>
        <p:nvSpPr>
          <p:cNvPr id="3" name="Content Placeholder 2"/>
          <p:cNvSpPr>
            <a:spLocks noGrp="1"/>
          </p:cNvSpPr>
          <p:nvPr>
            <p:ph idx="1"/>
          </p:nvPr>
        </p:nvSpPr>
        <p:spPr>
          <a:xfrm>
            <a:off x="526026" y="1600200"/>
            <a:ext cx="8229600" cy="4525963"/>
          </a:xfrm>
        </p:spPr>
        <p:txBody>
          <a:bodyPr>
            <a:normAutofit fontScale="92500" lnSpcReduction="20000"/>
          </a:bodyPr>
          <a:lstStyle/>
          <a:p>
            <a:pPr algn="r"/>
            <a:r>
              <a:rPr lang="ar-SA" dirty="0"/>
              <a:t>*تواصل المنطقة التعليمية في مقاطعة كليفلاند متابعة توصيات الخبراء الطبيين والصحيين</a:t>
            </a:r>
            <a:endParaRPr lang="en-US" dirty="0"/>
          </a:p>
          <a:p>
            <a:pPr algn="r"/>
            <a:r>
              <a:rPr lang="ar-SA" dirty="0"/>
              <a:t>*توجد نقاط تفتيش لدرجة الحرارة ومحطات لتعقيم الأيدي في جميع المباني المدرسية</a:t>
            </a:r>
          </a:p>
          <a:p>
            <a:pPr algn="r"/>
            <a:r>
              <a:rPr lang="ar-SA" dirty="0"/>
              <a:t>*سيتم الحفاظ على التباعد الاجتماعي ، الذي يُعرف بأنه 6 أقدام بين الأشخاص ، في جميع الأوقات</a:t>
            </a:r>
          </a:p>
          <a:p>
            <a:pPr algn="r"/>
            <a:r>
              <a:rPr lang="ar-SA" dirty="0"/>
              <a:t>*القدرة الاستيعابية في الحافلات وفي الفصول الدراسية محدودة لضمان استخدام عدد أقل من الطلاب للمكان في نفس الوقت</a:t>
            </a:r>
          </a:p>
          <a:p>
            <a:pPr algn="r"/>
            <a:r>
              <a:rPr lang="ar-SA" dirty="0"/>
              <a:t>*سيتم تنظيف الفصول الدراسية ومناطق أخرى من المدرسة والحافلات بشكل منتظم بين الاستخدام</a:t>
            </a:r>
            <a:r>
              <a:rPr lang="en-US" dirty="0"/>
              <a:t>	</a:t>
            </a:r>
          </a:p>
        </p:txBody>
      </p:sp>
    </p:spTree>
    <p:extLst>
      <p:ext uri="{BB962C8B-B14F-4D97-AF65-F5344CB8AC3E}">
        <p14:creationId xmlns:p14="http://schemas.microsoft.com/office/powerpoint/2010/main" val="3776384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ما يمكن أن يتوقعه الطلاب</a:t>
            </a:r>
            <a:endParaRPr lang="en-US" dirty="0"/>
          </a:p>
        </p:txBody>
      </p:sp>
      <p:sp>
        <p:nvSpPr>
          <p:cNvPr id="3" name="Content Placeholder 2"/>
          <p:cNvSpPr>
            <a:spLocks noGrp="1"/>
          </p:cNvSpPr>
          <p:nvPr>
            <p:ph idx="1"/>
          </p:nvPr>
        </p:nvSpPr>
        <p:spPr>
          <a:xfrm>
            <a:off x="457200" y="1809137"/>
            <a:ext cx="8229600" cy="4109884"/>
          </a:xfrm>
        </p:spPr>
        <p:txBody>
          <a:bodyPr>
            <a:normAutofit fontScale="85000" lnSpcReduction="20000"/>
          </a:bodyPr>
          <a:lstStyle/>
          <a:p>
            <a:pPr algn="r"/>
            <a:r>
              <a:rPr lang="ar-SA" dirty="0">
                <a:solidFill>
                  <a:srgbClr val="000000"/>
                </a:solidFill>
                <a:latin typeface="Work Sans"/>
              </a:rPr>
              <a:t>*الوجبات المعبأة مسبقًا لتقليل خطوط الخدمة الغذائية.</a:t>
            </a:r>
          </a:p>
          <a:p>
            <a:pPr algn="r"/>
            <a:r>
              <a:rPr lang="ar-SA" dirty="0">
                <a:solidFill>
                  <a:srgbClr val="000000"/>
                </a:solidFill>
                <a:latin typeface="Work Sans"/>
              </a:rPr>
              <a:t>*تناول وجبتي الإفطار والغداء في الفصول الدراسية لتجنب التجمعات الكبيرة في الكافتيريا.</a:t>
            </a:r>
          </a:p>
          <a:p>
            <a:pPr algn="r"/>
            <a:r>
              <a:rPr lang="ar-SA" dirty="0">
                <a:solidFill>
                  <a:srgbClr val="000000"/>
                </a:solidFill>
                <a:latin typeface="Work Sans"/>
              </a:rPr>
              <a:t>*المراقبة من قبل ممرضة المدرسة عند ظهور الأعراض حتى يتم التقاطها من المدرسة.</a:t>
            </a:r>
            <a:endParaRPr lang="en-US" b="0" i="0" dirty="0">
              <a:solidFill>
                <a:srgbClr val="000000"/>
              </a:solidFill>
              <a:effectLst/>
              <a:latin typeface="Work Sans"/>
            </a:endParaRPr>
          </a:p>
          <a:p>
            <a:pPr algn="r">
              <a:buFont typeface="Arial" panose="020B0604020202020204" pitchFamily="34" charset="0"/>
              <a:buChar char="•"/>
            </a:pPr>
            <a:r>
              <a:rPr lang="ar-SA" dirty="0">
                <a:solidFill>
                  <a:srgbClr val="000000"/>
                </a:solidFill>
                <a:latin typeface="Work Sans"/>
              </a:rPr>
              <a:t>*الوصول إلى عيادة رعاية مخصصة أثناء انتظار استلامك.</a:t>
            </a:r>
          </a:p>
          <a:p>
            <a:pPr algn="r">
              <a:buFont typeface="Arial" panose="020B0604020202020204" pitchFamily="34" charset="0"/>
              <a:buChar char="•"/>
            </a:pPr>
            <a:r>
              <a:rPr lang="ar-SA" dirty="0">
                <a:solidFill>
                  <a:srgbClr val="000000"/>
                </a:solidFill>
                <a:latin typeface="Work Sans"/>
              </a:rPr>
              <a:t>*يجب على الطلاب البقاء في المنزل لمدة 24 ساعة كاملة بعد أن تهدأ الحمى أو الأعراض.</a:t>
            </a:r>
          </a:p>
          <a:p>
            <a:pPr algn="r">
              <a:buFont typeface="Arial" panose="020B0604020202020204" pitchFamily="34" charset="0"/>
              <a:buChar char="•"/>
            </a:pPr>
            <a:r>
              <a:rPr lang="ar-SA" dirty="0">
                <a:solidFill>
                  <a:srgbClr val="000000"/>
                </a:solidFill>
                <a:latin typeface="Work Sans"/>
              </a:rPr>
              <a:t>الوصول إلى الخط الساخن الخاص بـكورونا لأية أسئلة أو مخاوف </a:t>
            </a:r>
            <a:r>
              <a:rPr lang="en-US" b="0" i="0" dirty="0">
                <a:solidFill>
                  <a:srgbClr val="000000"/>
                </a:solidFill>
                <a:effectLst/>
                <a:latin typeface="Work Sans"/>
              </a:rPr>
              <a:t>216.838.WELL (9355).</a:t>
            </a:r>
          </a:p>
          <a:p>
            <a:pPr marL="0" indent="0">
              <a:buNone/>
            </a:pPr>
            <a:endParaRPr lang="en-US" dirty="0"/>
          </a:p>
        </p:txBody>
      </p:sp>
    </p:spTree>
    <p:extLst>
      <p:ext uri="{BB962C8B-B14F-4D97-AF65-F5344CB8AC3E}">
        <p14:creationId xmlns:p14="http://schemas.microsoft.com/office/powerpoint/2010/main" val="4213201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803615"/>
          </a:xfrm>
        </p:spPr>
        <p:txBody>
          <a:bodyPr>
            <a:normAutofit/>
          </a:bodyPr>
          <a:lstStyle/>
          <a:p>
            <a:r>
              <a:rPr lang="ar-SA" dirty="0">
                <a:solidFill>
                  <a:prstClr val="black"/>
                </a:solidFill>
              </a:rPr>
              <a:t>ما يمكن أن تتوقعه العائلات</a:t>
            </a:r>
            <a:endParaRPr lang="en-US" dirty="0"/>
          </a:p>
        </p:txBody>
      </p:sp>
      <p:sp>
        <p:nvSpPr>
          <p:cNvPr id="3" name="Content Placeholder 2"/>
          <p:cNvSpPr>
            <a:spLocks noGrp="1"/>
          </p:cNvSpPr>
          <p:nvPr>
            <p:ph idx="1"/>
          </p:nvPr>
        </p:nvSpPr>
        <p:spPr>
          <a:xfrm>
            <a:off x="457200" y="1415846"/>
            <a:ext cx="8229600" cy="4279318"/>
          </a:xfrm>
        </p:spPr>
        <p:txBody>
          <a:bodyPr>
            <a:normAutofit fontScale="92500" lnSpcReduction="20000"/>
          </a:bodyPr>
          <a:lstStyle/>
          <a:p>
            <a:pPr marL="0" indent="0" algn="l">
              <a:buNone/>
            </a:pPr>
            <a:endParaRPr lang="en-US" b="0" i="0" dirty="0">
              <a:solidFill>
                <a:srgbClr val="000000"/>
              </a:solidFill>
              <a:effectLst/>
              <a:latin typeface="Work Sans"/>
            </a:endParaRPr>
          </a:p>
          <a:p>
            <a:pPr algn="r">
              <a:buFont typeface="Arial" panose="020B0604020202020204" pitchFamily="34" charset="0"/>
              <a:buChar char="•"/>
            </a:pPr>
            <a:r>
              <a:rPr lang="ar-SA" dirty="0">
                <a:solidFill>
                  <a:srgbClr val="000000"/>
                </a:solidFill>
                <a:latin typeface="Work Sans"/>
              </a:rPr>
              <a:t>*التباعد الاجتماعي عندما يكون طفلهم في حافلة مدرسية ، في الفصل ، أثناء الإفطار والغداء وفترة الاستراحة وغيرها من الأوقات في المرافق المدرسية</a:t>
            </a:r>
            <a:endParaRPr lang="en-US" dirty="0">
              <a:solidFill>
                <a:srgbClr val="000000"/>
              </a:solidFill>
              <a:latin typeface="Work Sans"/>
            </a:endParaRPr>
          </a:p>
          <a:p>
            <a:pPr algn="r">
              <a:buFont typeface="Arial" panose="020B0604020202020204" pitchFamily="34" charset="0"/>
              <a:buChar char="•"/>
            </a:pPr>
            <a:r>
              <a:rPr lang="ar-SA" dirty="0">
                <a:solidFill>
                  <a:srgbClr val="000000"/>
                </a:solidFill>
                <a:latin typeface="Work Sans"/>
              </a:rPr>
              <a:t>تم تغيير جداول المدارس والحافلات بسبب انخفاض السعة</a:t>
            </a:r>
            <a:r>
              <a:rPr lang="en-US" dirty="0">
                <a:solidFill>
                  <a:srgbClr val="000000"/>
                </a:solidFill>
                <a:latin typeface="Work Sans"/>
              </a:rPr>
              <a:t>*</a:t>
            </a:r>
            <a:endParaRPr lang="ar-SA" dirty="0">
              <a:solidFill>
                <a:srgbClr val="000000"/>
              </a:solidFill>
              <a:latin typeface="Work Sans"/>
            </a:endParaRPr>
          </a:p>
          <a:p>
            <a:pPr algn="r">
              <a:buFont typeface="Arial" panose="020B0604020202020204" pitchFamily="34" charset="0"/>
              <a:buChar char="•"/>
            </a:pPr>
            <a:r>
              <a:rPr lang="ar-SA" dirty="0">
                <a:solidFill>
                  <a:srgbClr val="000000"/>
                </a:solidFill>
                <a:latin typeface="Work Sans"/>
              </a:rPr>
              <a:t>*أغطية الوجه المطلوبة للطلاب وأولياء الأمور وفقًا لإرشادات الدولة والمحلية</a:t>
            </a:r>
            <a:endParaRPr lang="en-US" dirty="0">
              <a:solidFill>
                <a:srgbClr val="000000"/>
              </a:solidFill>
              <a:latin typeface="Work Sans"/>
            </a:endParaRPr>
          </a:p>
          <a:p>
            <a:pPr algn="r">
              <a:buFont typeface="Arial" panose="020B0604020202020204" pitchFamily="34" charset="0"/>
              <a:buChar char="•"/>
            </a:pPr>
            <a:r>
              <a:rPr lang="ar-SA" dirty="0">
                <a:solidFill>
                  <a:srgbClr val="000000"/>
                </a:solidFill>
                <a:latin typeface="Work Sans"/>
              </a:rPr>
              <a:t>سيتم توفير عدد محدود لكل طالب</a:t>
            </a:r>
            <a:r>
              <a:rPr lang="en-US" dirty="0">
                <a:solidFill>
                  <a:srgbClr val="000000"/>
                </a:solidFill>
                <a:latin typeface="Work Sans"/>
              </a:rPr>
              <a:t>*</a:t>
            </a:r>
            <a:endParaRPr lang="ar-SA" dirty="0">
              <a:solidFill>
                <a:srgbClr val="000000"/>
              </a:solidFill>
              <a:latin typeface="Work Sans"/>
            </a:endParaRPr>
          </a:p>
          <a:p>
            <a:pPr algn="r">
              <a:buFont typeface="Arial" panose="020B0604020202020204" pitchFamily="34" charset="0"/>
              <a:buChar char="•"/>
            </a:pPr>
            <a:r>
              <a:rPr lang="ar-SA" dirty="0">
                <a:solidFill>
                  <a:srgbClr val="000000"/>
                </a:solidFill>
                <a:latin typeface="Work Sans"/>
              </a:rPr>
              <a:t>*سيتم توفير الكمامات للآباء / مقدمي الرعاية / الزوار حسب الحاجة</a:t>
            </a:r>
            <a:endParaRPr lang="en-US" dirty="0"/>
          </a:p>
        </p:txBody>
      </p:sp>
    </p:spTree>
    <p:extLst>
      <p:ext uri="{BB962C8B-B14F-4D97-AF65-F5344CB8AC3E}">
        <p14:creationId xmlns:p14="http://schemas.microsoft.com/office/powerpoint/2010/main" val="285072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598354"/>
          </a:xfrm>
        </p:spPr>
        <p:txBody>
          <a:bodyPr>
            <a:normAutofit fontScale="90000"/>
          </a:bodyPr>
          <a:lstStyle/>
          <a:p>
            <a:r>
              <a:rPr lang="ar-SA" dirty="0"/>
              <a:t>مرحبا بعودتك!</a:t>
            </a:r>
            <a:endParaRPr lang="en-US" dirty="0"/>
          </a:p>
        </p:txBody>
      </p:sp>
      <p:sp>
        <p:nvSpPr>
          <p:cNvPr id="3" name="Content Placeholder 2"/>
          <p:cNvSpPr>
            <a:spLocks noGrp="1"/>
          </p:cNvSpPr>
          <p:nvPr>
            <p:ph idx="1"/>
          </p:nvPr>
        </p:nvSpPr>
        <p:spPr>
          <a:xfrm>
            <a:off x="575187" y="1624232"/>
            <a:ext cx="8229600" cy="4078478"/>
          </a:xfrm>
        </p:spPr>
        <p:txBody>
          <a:bodyPr>
            <a:noAutofit/>
          </a:bodyPr>
          <a:lstStyle/>
          <a:p>
            <a:pPr marL="0" indent="0">
              <a:buNone/>
            </a:pPr>
            <a:r>
              <a:rPr lang="ar-SA" sz="2000" dirty="0"/>
              <a:t>هذه جلسة إعلامية لتسليط الضوء على بروتوكولات وإجراءات السلامة المتوقعة للتعلم المختلط.</a:t>
            </a:r>
            <a:endParaRPr lang="en-US" sz="2000" dirty="0"/>
          </a:p>
          <a:p>
            <a:pPr marL="0" indent="0" algn="r">
              <a:buNone/>
            </a:pPr>
            <a:r>
              <a:rPr lang="ar-SA" sz="2000" dirty="0"/>
              <a:t>الرجاء كتم صوت الميكروفونات الخاصة بك</a:t>
            </a:r>
            <a:r>
              <a:rPr lang="en-US" sz="2000" dirty="0"/>
              <a:t>*</a:t>
            </a:r>
            <a:endParaRPr lang="ar-SA" sz="2000" dirty="0"/>
          </a:p>
          <a:p>
            <a:pPr algn="r"/>
            <a:r>
              <a:rPr lang="ar-SA" sz="2000" dirty="0"/>
              <a:t>* يتم تسجيل الاجتماع للعائلات التي لا تستطيع الحضور ، وسيتم وضع نسخة من هذا التسجيل على موقعنا على الإنترنت</a:t>
            </a:r>
            <a:endParaRPr lang="en-US" sz="2000" dirty="0"/>
          </a:p>
          <a:p>
            <a:pPr algn="r"/>
            <a:r>
              <a:rPr lang="ar-SA" sz="2000" dirty="0"/>
              <a:t>إذا كانت لديك أسئلة أثناء العرض ، يرجى وضعها في حقل الدردشة.</a:t>
            </a:r>
            <a:r>
              <a:rPr lang="en-US" sz="2000" dirty="0"/>
              <a:t>*</a:t>
            </a:r>
            <a:endParaRPr lang="ar-SA" sz="2000" dirty="0"/>
          </a:p>
          <a:p>
            <a:pPr algn="r"/>
            <a:r>
              <a:rPr lang="ar-SA" sz="2000" dirty="0"/>
              <a:t>سيكون لدينا جلسة أسئلة / أجوبة في نهاية العرض التقديمي.</a:t>
            </a:r>
            <a:r>
              <a:rPr lang="en-US" sz="2000" dirty="0"/>
              <a:t>*</a:t>
            </a:r>
          </a:p>
          <a:p>
            <a:r>
              <a:rPr lang="ar-SA" sz="2000" i="1" dirty="0">
                <a:solidFill>
                  <a:srgbClr val="FF0000"/>
                </a:solidFill>
              </a:rPr>
              <a:t> </a:t>
            </a:r>
            <a:r>
              <a:rPr lang="ar-SA" sz="2000" i="1" dirty="0"/>
              <a:t>وسنرد عليك في غضون 48  </a:t>
            </a:r>
            <a:r>
              <a:rPr lang="en-US" sz="2000" dirty="0">
                <a:solidFill>
                  <a:srgbClr val="FF0000"/>
                </a:solidFill>
              </a:rPr>
              <a:t>joseph.ciesielski@clevelandmetroschools.org</a:t>
            </a:r>
          </a:p>
          <a:p>
            <a:r>
              <a:rPr lang="ar-SA" sz="2000" dirty="0" smtClean="0"/>
              <a:t>إذا </a:t>
            </a:r>
            <a:r>
              <a:rPr lang="ar-SA" sz="2000" dirty="0"/>
              <a:t>كنت تتصل ، فيرجى مراسلة </a:t>
            </a:r>
            <a:r>
              <a:rPr lang="en-US" sz="2000" dirty="0"/>
              <a:t>*</a:t>
            </a:r>
          </a:p>
          <a:p>
            <a:pPr algn="r"/>
            <a:r>
              <a:rPr lang="ar-SA" sz="2000" dirty="0"/>
              <a:t>ساعة</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803615"/>
          </a:xfrm>
        </p:spPr>
        <p:txBody>
          <a:bodyPr>
            <a:normAutofit/>
          </a:bodyPr>
          <a:lstStyle/>
          <a:p>
            <a:r>
              <a:rPr lang="ar-SA" dirty="0"/>
              <a:t>ما يمكن أن تتوقعه العائلات</a:t>
            </a:r>
            <a:endParaRPr lang="en-US" dirty="0"/>
          </a:p>
        </p:txBody>
      </p:sp>
      <p:sp>
        <p:nvSpPr>
          <p:cNvPr id="3" name="Content Placeholder 2"/>
          <p:cNvSpPr>
            <a:spLocks noGrp="1"/>
          </p:cNvSpPr>
          <p:nvPr>
            <p:ph idx="1"/>
          </p:nvPr>
        </p:nvSpPr>
        <p:spPr>
          <a:xfrm>
            <a:off x="457200" y="1622324"/>
            <a:ext cx="8229600" cy="4072840"/>
          </a:xfrm>
        </p:spPr>
        <p:txBody>
          <a:bodyPr>
            <a:normAutofit fontScale="92500" lnSpcReduction="20000"/>
          </a:bodyPr>
          <a:lstStyle/>
          <a:p>
            <a:pPr algn="r"/>
            <a:r>
              <a:rPr lang="ar-SA" dirty="0"/>
              <a:t>*اتصال ثنائي الاتجاه (مكالمات هاتفية ، رسائل نصية ، اجتماعات افتراضية ، بريد إلكتروني)</a:t>
            </a:r>
          </a:p>
          <a:p>
            <a:pPr algn="r"/>
            <a:r>
              <a:rPr lang="ar-SA" dirty="0"/>
              <a:t>*النشرة الإخبارية والتحديثات عبر الموقع الإلكتروني ووسائل التواصل الاجتماعي</a:t>
            </a:r>
          </a:p>
          <a:p>
            <a:pPr algn="r"/>
            <a:r>
              <a:rPr lang="ar-SA" dirty="0"/>
              <a:t>*أنشطة افتراضية للمشاركة العائلية</a:t>
            </a:r>
          </a:p>
          <a:p>
            <a:pPr algn="r"/>
            <a:r>
              <a:rPr lang="en-US" dirty="0"/>
              <a:t>SPO / PAC / PCO</a:t>
            </a:r>
            <a:r>
              <a:rPr lang="ar-SA" dirty="0">
                <a:solidFill>
                  <a:prstClr val="black"/>
                </a:solidFill>
              </a:rPr>
              <a:t> *اجتماعات افتراضية </a:t>
            </a:r>
            <a:endParaRPr lang="ar-SA" dirty="0"/>
          </a:p>
          <a:p>
            <a:pPr algn="r"/>
            <a:r>
              <a:rPr lang="ar-SA" dirty="0"/>
              <a:t>مؤتمرات الوالدين / المعلمين الافتراضية أو الهاتفية</a:t>
            </a:r>
            <a:r>
              <a:rPr lang="en-US" dirty="0"/>
              <a:t>*</a:t>
            </a:r>
            <a:endParaRPr lang="ar-SA" dirty="0"/>
          </a:p>
          <a:p>
            <a:pPr algn="r"/>
            <a:r>
              <a:rPr lang="ar-SA" sz="2900" dirty="0">
                <a:solidFill>
                  <a:srgbClr val="000000"/>
                </a:solidFill>
                <a:latin typeface="Work Sans"/>
              </a:rPr>
              <a:t>*الوصول إلى الخط الساخن الخاص بـكورونا لأية أسئلة أو مخاوف </a:t>
            </a:r>
            <a:r>
              <a:rPr lang="en-US" b="0" i="0" dirty="0">
                <a:solidFill>
                  <a:srgbClr val="000000"/>
                </a:solidFill>
                <a:effectLst/>
                <a:latin typeface="Work Sans"/>
              </a:rPr>
              <a:t>216.838.WELL (9355)</a:t>
            </a:r>
          </a:p>
          <a:p>
            <a:pPr marL="0" indent="0">
              <a:buNone/>
            </a:pPr>
            <a:endParaRPr lang="en-US" dirty="0"/>
          </a:p>
        </p:txBody>
      </p:sp>
    </p:spTree>
    <p:extLst>
      <p:ext uri="{BB962C8B-B14F-4D97-AF65-F5344CB8AC3E}">
        <p14:creationId xmlns:p14="http://schemas.microsoft.com/office/powerpoint/2010/main" val="1682828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اللوازم والمواد المدرسية</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ar-AE" dirty="0"/>
              <a:t>يجب على الطلاب إحضار ...</a:t>
            </a:r>
          </a:p>
          <a:p>
            <a:pPr marL="0" indent="0">
              <a:buNone/>
            </a:pPr>
            <a:r>
              <a:rPr lang="ar-AE" dirty="0"/>
              <a:t>قدمت منطقتهم كمبيوتر محمول مشحون بالكامل</a:t>
            </a:r>
          </a:p>
          <a:p>
            <a:pPr marL="0" indent="0">
              <a:buNone/>
            </a:pPr>
            <a:r>
              <a:rPr lang="ar-AE" dirty="0"/>
              <a:t>أواني الكتابة ودفتر الملاحظات</a:t>
            </a:r>
          </a:p>
          <a:p>
            <a:pPr marL="0" indent="0">
              <a:buNone/>
            </a:pPr>
            <a:r>
              <a:rPr lang="ar-AE" dirty="0"/>
              <a:t>سماعات الرأس لاستخدامها مع الكمبيوتر المحمول</a:t>
            </a:r>
            <a:endParaRPr lang="en-US" dirty="0"/>
          </a:p>
        </p:txBody>
      </p:sp>
    </p:spTree>
    <p:extLst>
      <p:ext uri="{BB962C8B-B14F-4D97-AF65-F5344CB8AC3E}">
        <p14:creationId xmlns:p14="http://schemas.microsoft.com/office/powerpoint/2010/main" val="2823127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24440"/>
            <a:ext cx="8229600" cy="1143000"/>
          </a:xfrm>
        </p:spPr>
        <p:txBody>
          <a:bodyPr>
            <a:normAutofit/>
          </a:bodyPr>
          <a:lstStyle/>
          <a:p>
            <a:r>
              <a:rPr lang="ar-SA" dirty="0"/>
              <a:t>دعم التعلم المختلط لتلميذك</a:t>
            </a:r>
            <a:endParaRPr lang="en-US" dirty="0"/>
          </a:p>
        </p:txBody>
      </p:sp>
      <p:sp>
        <p:nvSpPr>
          <p:cNvPr id="3" name="Content Placeholder 2"/>
          <p:cNvSpPr>
            <a:spLocks noGrp="1"/>
          </p:cNvSpPr>
          <p:nvPr>
            <p:ph idx="1"/>
          </p:nvPr>
        </p:nvSpPr>
        <p:spPr>
          <a:xfrm>
            <a:off x="532614" y="1924000"/>
            <a:ext cx="8229600" cy="3656668"/>
          </a:xfrm>
        </p:spPr>
        <p:txBody>
          <a:bodyPr vert="horz" lIns="91440" tIns="45720" rIns="91440" bIns="45720" rtlCol="0" anchor="t">
            <a:normAutofit fontScale="70000" lnSpcReduction="20000"/>
          </a:bodyPr>
          <a:lstStyle/>
          <a:p>
            <a:pPr algn="r"/>
            <a:r>
              <a:rPr lang="ar-SA" dirty="0"/>
              <a:t>*عد إلى روتين العودة إلى المدرسة شخصيًا ، مثل ترتيب السرير ، والعناية الشخصية ، وارتداء الملابس للمدرسة ، وما إلى ذلك.</a:t>
            </a:r>
          </a:p>
          <a:p>
            <a:pPr algn="r"/>
            <a:r>
              <a:rPr lang="ar-SA" dirty="0"/>
              <a:t>*الزي المدرسي غير مطلوب ، ولكن يجب على الطلاب ارتداء الملابس المناسبة للمدرسة أثناء التعلم المختلط والتعلم عن بعد.</a:t>
            </a:r>
          </a:p>
          <a:p>
            <a:pPr algn="r"/>
            <a:r>
              <a:rPr lang="ar-SA" dirty="0"/>
              <a:t>ضع جدولًا مع طفلك والتزم بالالتزام به.</a:t>
            </a:r>
            <a:r>
              <a:rPr lang="en-US" dirty="0"/>
              <a:t>*</a:t>
            </a:r>
            <a:endParaRPr lang="ar-SA" dirty="0"/>
          </a:p>
          <a:p>
            <a:pPr algn="r"/>
            <a:r>
              <a:rPr lang="ar-SA" dirty="0"/>
              <a:t>يمكن أن يساعد النظام والروتين بشكل كبير طفلك على عدم التأخر في المهام.</a:t>
            </a:r>
            <a:r>
              <a:rPr lang="en-US" dirty="0"/>
              <a:t>*</a:t>
            </a:r>
          </a:p>
          <a:p>
            <a:pPr algn="r"/>
            <a:r>
              <a:rPr lang="ar-SA" dirty="0"/>
              <a:t>*ناقش جدول عائلتك وحدد أفضل الأوقات للتعلم والتعليم ، بالإضافة إلى النشاط البدني الموجه للعائلة ، مثل الخروج من المنزل.</a:t>
            </a:r>
            <a:endParaRPr lang="en-US" dirty="0"/>
          </a:p>
          <a:p>
            <a:pPr algn="r"/>
            <a:r>
              <a:rPr lang="ar-SA" dirty="0"/>
              <a:t>*استخدم تقويمًا عائليًا أو عناصر مرئية أخرى لتتبع الأيام الشخصية والبعيدة والمواعيد النهائية والمهام.</a:t>
            </a:r>
            <a:endParaRPr lang="en-US" dirty="0"/>
          </a:p>
        </p:txBody>
      </p:sp>
    </p:spTree>
    <p:extLst>
      <p:ext uri="{BB962C8B-B14F-4D97-AF65-F5344CB8AC3E}">
        <p14:creationId xmlns:p14="http://schemas.microsoft.com/office/powerpoint/2010/main" val="3265706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8430"/>
            <a:ext cx="8229600" cy="1143000"/>
          </a:xfrm>
        </p:spPr>
        <p:txBody>
          <a:bodyPr>
            <a:normAutofit/>
          </a:bodyPr>
          <a:lstStyle/>
          <a:p>
            <a:r>
              <a:rPr lang="ar-SA" dirty="0"/>
              <a:t>دعم الرفاهية العاطفية الاجتماعية لتلميذك</a:t>
            </a:r>
            <a:endParaRPr lang="en-US" dirty="0"/>
          </a:p>
        </p:txBody>
      </p:sp>
      <p:sp>
        <p:nvSpPr>
          <p:cNvPr id="3" name="Content Placeholder 2"/>
          <p:cNvSpPr>
            <a:spLocks noGrp="1"/>
          </p:cNvSpPr>
          <p:nvPr>
            <p:ph idx="1"/>
          </p:nvPr>
        </p:nvSpPr>
        <p:spPr>
          <a:xfrm>
            <a:off x="457200" y="2018710"/>
            <a:ext cx="8229600" cy="4077584"/>
          </a:xfrm>
        </p:spPr>
        <p:txBody>
          <a:bodyPr>
            <a:normAutofit/>
          </a:bodyPr>
          <a:lstStyle/>
          <a:p>
            <a:pPr algn="r"/>
            <a:r>
              <a:rPr lang="ar-SA" sz="2400" dirty="0"/>
              <a:t>*راقب التغيرات السلوكية لدى طفلك (على سبيل المثال ، البكاء أو السخط المفرط ، القلق المفرط أو الحزن ، عادات الأكل أو النوم غير الصحية ، صعوبة التركيز) ، والتي قد تكون علامات على أن طفلك يعاني من التوتر والقلق.</a:t>
            </a:r>
          </a:p>
          <a:p>
            <a:pPr algn="r"/>
            <a:r>
              <a:rPr lang="ar-SA" sz="2400" dirty="0"/>
              <a:t>*اسأل عما يشعر به طفلك وأخبره أن ما قد يشعر به أمر طبيعي.</a:t>
            </a:r>
          </a:p>
          <a:p>
            <a:pPr algn="r"/>
            <a:r>
              <a:rPr lang="ar-SA" sz="2400" dirty="0"/>
              <a:t>*حدد الفرص المتاحة لطفلك للنشاط البدني أثناء التعلم المختلط/ الافتراضي / في المنزل.</a:t>
            </a:r>
          </a:p>
          <a:p>
            <a:pPr algn="r"/>
            <a:r>
              <a:rPr lang="ar-SA" sz="2400" dirty="0"/>
              <a:t>*تواصل مع موظفي المدرسة للحصول على الدعم.</a:t>
            </a:r>
            <a:endParaRPr lang="en-US" dirty="0"/>
          </a:p>
        </p:txBody>
      </p:sp>
    </p:spTree>
    <p:extLst>
      <p:ext uri="{BB962C8B-B14F-4D97-AF65-F5344CB8AC3E}">
        <p14:creationId xmlns:p14="http://schemas.microsoft.com/office/powerpoint/2010/main" val="2850262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43294"/>
            <a:ext cx="8229600" cy="1143000"/>
          </a:xfrm>
        </p:spPr>
        <p:txBody>
          <a:bodyPr/>
          <a:lstStyle/>
          <a:p>
            <a:r>
              <a:rPr lang="ar-SA" dirty="0"/>
              <a:t>توزيع الوجبات</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ar-AE" dirty="0"/>
              <a:t>جون مارشال هو موقع توزيع المدرسة الثانوية. كل يوم ثلاثاء من الساعة 10:00 صباحًا حتى 2:30 مساءً في الكافتيريا يمكن الحصول على الطعام الذي يغطي أسبوعًا من الوقت.</a:t>
            </a:r>
          </a:p>
          <a:p>
            <a:pPr marL="0" indent="0">
              <a:buNone/>
            </a:pPr>
            <a:endParaRPr lang="ar-AE" dirty="0"/>
          </a:p>
          <a:p>
            <a:pPr marL="0" indent="0">
              <a:buNone/>
            </a:pPr>
            <a:r>
              <a:rPr lang="ar-AE" dirty="0"/>
              <a:t>توزع جميع المدارس الابتدائية كل يوم ما عدا أيام الثلاثاء.</a:t>
            </a:r>
            <a:r>
              <a:rPr lang="en-US" dirty="0"/>
              <a:t>	</a:t>
            </a:r>
          </a:p>
        </p:txBody>
      </p:sp>
    </p:spTree>
    <p:extLst>
      <p:ext uri="{BB962C8B-B14F-4D97-AF65-F5344CB8AC3E}">
        <p14:creationId xmlns:p14="http://schemas.microsoft.com/office/powerpoint/2010/main" val="1812080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النقل</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r>
              <a:rPr lang="ar-AE" dirty="0"/>
              <a:t>سيتم توزيع تصاريح هيئة الطرق والمواصلات على الطلاب أسبوعيًا بناءً على بيانات المنطقة التي تحدد الطلاب المؤهلين للنقل</a:t>
            </a:r>
          </a:p>
          <a:p>
            <a:pPr marL="0" indent="0">
              <a:buNone/>
            </a:pPr>
            <a:endParaRPr lang="ar-AE" dirty="0"/>
          </a:p>
          <a:p>
            <a:pPr marL="0" indent="0">
              <a:buNone/>
            </a:pPr>
            <a:r>
              <a:rPr lang="ar-AE" dirty="0"/>
              <a:t>(ملاحظة: يرجى تحديث عنوانك في نظامنا)</a:t>
            </a:r>
            <a:endParaRPr lang="en-US" dirty="0"/>
          </a:p>
        </p:txBody>
      </p:sp>
    </p:spTree>
    <p:extLst>
      <p:ext uri="{BB962C8B-B14F-4D97-AF65-F5344CB8AC3E}">
        <p14:creationId xmlns:p14="http://schemas.microsoft.com/office/powerpoint/2010/main" val="2852720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9854"/>
            <a:ext cx="8229600" cy="1143000"/>
          </a:xfrm>
        </p:spPr>
        <p:txBody>
          <a:bodyPr>
            <a:normAutofit/>
          </a:bodyPr>
          <a:lstStyle/>
          <a:p>
            <a:r>
              <a:rPr lang="ar-SA" dirty="0"/>
              <a:t>الدعم والموارد في مدرستنا</a:t>
            </a:r>
            <a:endParaRPr lang="en-US" dirty="0"/>
          </a:p>
        </p:txBody>
      </p:sp>
      <p:sp>
        <p:nvSpPr>
          <p:cNvPr id="3" name="Content Placeholder 2"/>
          <p:cNvSpPr>
            <a:spLocks noGrp="1"/>
          </p:cNvSpPr>
          <p:nvPr>
            <p:ph idx="1"/>
          </p:nvPr>
        </p:nvSpPr>
        <p:spPr>
          <a:xfrm>
            <a:off x="457200" y="1809946"/>
            <a:ext cx="8229600" cy="4252003"/>
          </a:xfrm>
        </p:spPr>
        <p:txBody>
          <a:bodyPr>
            <a:normAutofit/>
          </a:bodyPr>
          <a:lstStyle/>
          <a:p>
            <a:pPr marL="514350" indent="-514350">
              <a:buAutoNum type="arabicPeriod"/>
            </a:pPr>
            <a:r>
              <a:rPr lang="en-US" sz="1800" dirty="0"/>
              <a:t>Family Support Specialist : Tia Hickson- (216)219-1098</a:t>
            </a:r>
          </a:p>
          <a:p>
            <a:pPr marL="400050" lvl="1" indent="0">
              <a:buNone/>
            </a:pPr>
            <a:r>
              <a:rPr lang="en-US" sz="1800" dirty="0"/>
              <a:t>				a</a:t>
            </a:r>
            <a:r>
              <a:rPr lang="en-US" sz="1800" b="1" dirty="0"/>
              <a:t>. </a:t>
            </a:r>
            <a:r>
              <a:rPr lang="ar-AE" sz="1800" b="1" dirty="0"/>
              <a:t>لدينا برنامج جديد يسمى برنامج الصحة التجريبية المتكامل - يقدم هذا البرنامج الدعم العقلي والبدني. أدناه سترى الوكالات التي نتشارك معها في كلتا الفئتين. إذا كنت مهتمًا ، فيرجى الاتصال بالسيدة هيكسون أو أي مسؤول للإحالة</a:t>
            </a:r>
            <a:r>
              <a:rPr lang="ar-AE" sz="1800" b="1" dirty="0" smtClean="0"/>
              <a:t>.</a:t>
            </a:r>
            <a:endParaRPr lang="en-US" sz="1800" b="1" dirty="0" smtClean="0"/>
          </a:p>
          <a:p>
            <a:pPr marL="400050" lvl="1" indent="0">
              <a:buNone/>
            </a:pPr>
            <a:endParaRPr lang="en-US" sz="1800" b="1" dirty="0"/>
          </a:p>
          <a:p>
            <a:pPr marL="400050" lvl="1" indent="0">
              <a:buNone/>
            </a:pPr>
            <a:endParaRPr lang="en-US" sz="1800" b="1" dirty="0"/>
          </a:p>
          <a:p>
            <a:pPr marL="400050" lvl="1" indent="0">
              <a:buNone/>
            </a:pPr>
            <a:endParaRPr lang="en-US" sz="1800" b="1" dirty="0"/>
          </a:p>
          <a:p>
            <a:pPr marL="400050" lvl="1" indent="0">
              <a:buNone/>
            </a:pPr>
            <a:endParaRPr lang="en-US" sz="1800" b="1" dirty="0"/>
          </a:p>
          <a:p>
            <a:pPr marL="400050" lvl="1" indent="0">
              <a:buNone/>
            </a:pPr>
            <a:endParaRPr lang="en-US" sz="1800" dirty="0"/>
          </a:p>
          <a:p>
            <a:pPr marL="400050" lvl="1" indent="0">
              <a:buNone/>
            </a:pPr>
            <a:endParaRPr lang="en-US" sz="1800" dirty="0"/>
          </a:p>
          <a:p>
            <a:pPr marL="514350" indent="-514350">
              <a:buAutoNum type="arabicPeriod"/>
            </a:pPr>
            <a:r>
              <a:rPr lang="en-US" sz="1800" dirty="0"/>
              <a:t>School distress hotline (call or text) : (440) 373-7955</a:t>
            </a:r>
          </a:p>
          <a:p>
            <a:pPr marL="514350" indent="-514350">
              <a:buAutoNum type="arabicPeriod"/>
            </a:pPr>
            <a:r>
              <a:rPr lang="en-US" sz="1800" dirty="0"/>
              <a:t>Social Emotional Learning Coordinator: Alicia Patton – (216) 838-6050</a:t>
            </a:r>
            <a:endParaRPr lang="en-US" sz="1800" dirty="0">
              <a:solidFill>
                <a:srgbClr val="FF0000"/>
              </a:solidFill>
            </a:endParaRPr>
          </a:p>
        </p:txBody>
      </p:sp>
      <p:pic>
        <p:nvPicPr>
          <p:cNvPr id="4" name="Picture 3"/>
          <p:cNvPicPr>
            <a:picLocks noChangeAspect="1"/>
          </p:cNvPicPr>
          <p:nvPr/>
        </p:nvPicPr>
        <p:blipFill>
          <a:blip r:embed="rId3"/>
          <a:stretch>
            <a:fillRect/>
          </a:stretch>
        </p:blipFill>
        <p:spPr>
          <a:xfrm>
            <a:off x="1294431" y="3682399"/>
            <a:ext cx="6133108" cy="1237595"/>
          </a:xfrm>
          <a:prstGeom prst="rect">
            <a:avLst/>
          </a:prstGeom>
        </p:spPr>
      </p:pic>
    </p:spTree>
    <p:extLst>
      <p:ext uri="{BB962C8B-B14F-4D97-AF65-F5344CB8AC3E}">
        <p14:creationId xmlns:p14="http://schemas.microsoft.com/office/powerpoint/2010/main" val="2571795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أسئلة وأجوبة</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lgn="r">
              <a:buNone/>
            </a:pPr>
            <a:r>
              <a:rPr lang="ar-SA" dirty="0"/>
              <a:t>من فضلك ضع أسئلتك أو تعليقاتك في الدردشة.</a:t>
            </a:r>
            <a:r>
              <a:rPr lang="en-US" dirty="0"/>
              <a:t>*</a:t>
            </a:r>
            <a:endParaRPr lang="ar-SA" dirty="0"/>
          </a:p>
          <a:p>
            <a:pPr marL="0" indent="0" algn="r">
              <a:buNone/>
            </a:pPr>
            <a:r>
              <a:rPr lang="ar-SA" dirty="0"/>
              <a:t>إذا كنت تشارك عبر الهاتف ، يرجى إرسال أسئلتك أو تعليقاتك</a:t>
            </a:r>
            <a:endParaRPr lang="en-US" dirty="0"/>
          </a:p>
          <a:p>
            <a:pPr marL="0" indent="0" algn="r">
              <a:buNone/>
            </a:pPr>
            <a:r>
              <a:rPr lang="ar-SA" dirty="0"/>
              <a:t> </a:t>
            </a:r>
            <a:r>
              <a:rPr lang="en-US" dirty="0">
                <a:solidFill>
                  <a:srgbClr val="FF0000"/>
                </a:solidFill>
              </a:rPr>
              <a:t>joseph.ciesielski@clevelandmetroschools.org</a:t>
            </a:r>
          </a:p>
          <a:p>
            <a:pPr marL="0" indent="0" algn="r">
              <a:buNone/>
            </a:pPr>
            <a:r>
              <a:rPr lang="ar-SA" dirty="0" smtClean="0"/>
              <a:t>بالبريد </a:t>
            </a:r>
            <a:r>
              <a:rPr lang="ar-SA" dirty="0"/>
              <a:t>الألكتروني </a:t>
            </a:r>
            <a:endParaRPr lang="en-US" dirty="0"/>
          </a:p>
          <a:p>
            <a:pPr marL="0" indent="0">
              <a:buNone/>
            </a:pPr>
            <a:r>
              <a:rPr lang="en-US" dirty="0"/>
              <a:t>	</a:t>
            </a:r>
          </a:p>
        </p:txBody>
      </p:sp>
    </p:spTree>
    <p:extLst>
      <p:ext uri="{BB962C8B-B14F-4D97-AF65-F5344CB8AC3E}">
        <p14:creationId xmlns:p14="http://schemas.microsoft.com/office/powerpoint/2010/main" val="4258082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التعليقات الختامية</a:t>
            </a:r>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308802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407355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5245" y="622062"/>
            <a:ext cx="8229600" cy="1143000"/>
          </a:xfrm>
        </p:spPr>
        <p:txBody>
          <a:bodyPr>
            <a:normAutofit/>
          </a:bodyPr>
          <a:lstStyle/>
          <a:p>
            <a:r>
              <a:rPr lang="ar-SA" dirty="0">
                <a:cs typeface="Calibri"/>
              </a:rPr>
              <a:t>أولوياتنا</a:t>
            </a:r>
            <a:endParaRPr lang="en-US" dirty="0"/>
          </a:p>
        </p:txBody>
      </p:sp>
      <p:sp>
        <p:nvSpPr>
          <p:cNvPr id="3" name="Content Placeholder 2"/>
          <p:cNvSpPr>
            <a:spLocks noGrp="1"/>
          </p:cNvSpPr>
          <p:nvPr>
            <p:ph idx="1"/>
          </p:nvPr>
        </p:nvSpPr>
        <p:spPr>
          <a:xfrm>
            <a:off x="457200" y="2164760"/>
            <a:ext cx="8229600" cy="3874532"/>
          </a:xfrm>
        </p:spPr>
        <p:txBody>
          <a:bodyPr vert="horz" lIns="91440" tIns="45720" rIns="91440" bIns="45720" rtlCol="0" anchor="t">
            <a:normAutofit/>
          </a:bodyPr>
          <a:lstStyle/>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xmlns="" id="{5678BDEB-92B8-47F0-BBA7-F0A8395980BA}"/>
              </a:ext>
            </a:extLst>
          </p:cNvPr>
          <p:cNvSpPr txBox="1"/>
          <p:nvPr/>
        </p:nvSpPr>
        <p:spPr>
          <a:xfrm>
            <a:off x="668797" y="1575823"/>
            <a:ext cx="7702497" cy="49552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r">
              <a:buFont typeface="Arial"/>
              <a:buChar char="•"/>
            </a:pPr>
            <a:r>
              <a:rPr lang="ar-SA" sz="2000" dirty="0">
                <a:solidFill>
                  <a:srgbClr val="000000"/>
                </a:solidFill>
                <a:cs typeface="Calibri"/>
              </a:rPr>
              <a:t>الحفاظ على صحة وسلامة ورفاهية طلابنا وموظفينا</a:t>
            </a:r>
            <a:r>
              <a:rPr lang="en-US" sz="2000" dirty="0">
                <a:solidFill>
                  <a:srgbClr val="000000"/>
                </a:solidFill>
                <a:cs typeface="Calibri"/>
              </a:rPr>
              <a:t>*</a:t>
            </a:r>
            <a:endParaRPr lang="ar-SA" sz="2000" dirty="0">
              <a:solidFill>
                <a:srgbClr val="000000"/>
              </a:solidFill>
              <a:cs typeface="Calibri"/>
            </a:endParaRPr>
          </a:p>
          <a:p>
            <a:pPr marL="285750" indent="-285750" algn="r">
              <a:buFont typeface="Arial"/>
              <a:buChar char="•"/>
            </a:pPr>
            <a:r>
              <a:rPr lang="ar-SA" sz="2000" dirty="0">
                <a:ea typeface="+mn-lt"/>
                <a:cs typeface="+mn-lt"/>
              </a:rPr>
              <a:t>*تجسيدًا للتميز في التعلم والتعليم ، مليئًا بالبهجة ومتوافقًا مع منهج أساسي متماسك وموحد</a:t>
            </a:r>
            <a:endParaRPr lang="en-US" sz="2000" dirty="0">
              <a:ea typeface="+mn-lt"/>
              <a:cs typeface="+mn-lt"/>
            </a:endParaRPr>
          </a:p>
          <a:p>
            <a:pPr marL="285750" indent="-285750" algn="r">
              <a:buFont typeface="Arial"/>
              <a:buChar char="•"/>
            </a:pPr>
            <a:r>
              <a:rPr lang="ar-SA" sz="2000" b="1" dirty="0">
                <a:ea typeface="+mn-lt"/>
                <a:cs typeface="+mn-lt"/>
              </a:rPr>
              <a:t>*دعم طلابنا وموظفينا وعائلاتنا في التكيف مع الأساليب الجديدة وإيقاعات التعلم والتعليم</a:t>
            </a:r>
          </a:p>
          <a:p>
            <a:pPr marL="285750" indent="-285750" algn="r">
              <a:buFont typeface="Arial"/>
              <a:buChar char="•"/>
            </a:pPr>
            <a:r>
              <a:rPr lang="ar-SA" sz="2000" dirty="0">
                <a:ea typeface="+mn-lt"/>
                <a:cs typeface="+mn-lt"/>
              </a:rPr>
              <a:t>ضمان الكفاءة التشغيلية في جميع أنحاء المنظمة لتشجيع المرونة والسلامة المالية</a:t>
            </a:r>
            <a:r>
              <a:rPr lang="en-US" sz="2000" dirty="0">
                <a:ea typeface="+mn-lt"/>
                <a:cs typeface="+mn-lt"/>
              </a:rPr>
              <a:t>*</a:t>
            </a:r>
            <a:endParaRPr lang="ar-SA" sz="2000" dirty="0">
              <a:ea typeface="+mn-lt"/>
              <a:cs typeface="+mn-lt"/>
            </a:endParaRPr>
          </a:p>
          <a:p>
            <a:pPr marL="285750" indent="-285750" algn="r">
              <a:buFont typeface="Arial"/>
              <a:buChar char="•"/>
            </a:pPr>
            <a:r>
              <a:rPr lang="ar-SA" sz="2000" dirty="0">
                <a:ea typeface="+mn-lt"/>
                <a:cs typeface="+mn-lt"/>
              </a:rPr>
              <a:t>*الشراكة مع المنظمات المجتمعية والاستفادة من الأصول المحلية لتقديم دعم كامل ومنصف لطلابنا وعائلاتهم</a:t>
            </a:r>
            <a:endParaRPr lang="en-US" sz="2000" dirty="0">
              <a:ea typeface="+mn-lt"/>
              <a:cs typeface="+mn-lt"/>
            </a:endParaRPr>
          </a:p>
          <a:p>
            <a:pPr marL="285750" indent="-285750" algn="r">
              <a:buFont typeface="Arial"/>
              <a:buChar char="•"/>
            </a:pPr>
            <a:r>
              <a:rPr lang="ar-SA" sz="2000" dirty="0">
                <a:solidFill>
                  <a:srgbClr val="000000"/>
                </a:solidFill>
                <a:ea typeface="+mn-lt"/>
                <a:cs typeface="+mn-lt"/>
              </a:rPr>
              <a:t>*لعرض مزيد من التفاصيل حول بروتوكولات الصحة والسلامة المعمول بها في كل مدرسة ، قم بزيارة موقعنا على الإنترنت على:</a:t>
            </a:r>
          </a:p>
          <a:p>
            <a:pPr marL="285750" indent="-285750" algn="r">
              <a:buFont typeface="Arial"/>
              <a:buChar char="•"/>
            </a:pPr>
            <a:r>
              <a:rPr lang="en-US" sz="2000" dirty="0">
                <a:ea typeface="+mn-lt"/>
                <a:cs typeface="+mn-lt"/>
                <a:hlinkClick r:id="rId4"/>
              </a:rPr>
              <a:t>https://www.clevelandmetroschools.org/Hybrid</a:t>
            </a:r>
            <a:endParaRPr lang="en-US" sz="2000" dirty="0">
              <a:ea typeface="+mn-lt"/>
              <a:cs typeface="+mn-lt"/>
            </a:endParaRPr>
          </a:p>
          <a:p>
            <a:endParaRPr lang="en-US" sz="2000" dirty="0">
              <a:ea typeface="+mn-lt"/>
              <a:cs typeface="+mn-lt"/>
            </a:endParaRPr>
          </a:p>
          <a:p>
            <a:endParaRPr lang="en-US" dirty="0"/>
          </a:p>
          <a:p>
            <a:endParaRPr lang="en-US" sz="2000" dirty="0">
              <a:solidFill>
                <a:srgbClr val="000000"/>
              </a:solidFill>
              <a:latin typeface="Calibri"/>
              <a:ea typeface="+mn-lt"/>
              <a:cs typeface="+mn-lt"/>
            </a:endParaRPr>
          </a:p>
          <a:p>
            <a:endParaRPr lang="en-US" sz="2000" dirty="0">
              <a:solidFill>
                <a:srgbClr val="000000"/>
              </a:solidFill>
              <a:latin typeface="Calibri"/>
              <a:ea typeface="+mn-lt"/>
              <a:cs typeface="+mn-lt"/>
            </a:endParaRPr>
          </a:p>
          <a:p>
            <a:pPr marL="285750" indent="-285750">
              <a:buFont typeface="Arial"/>
              <a:buChar char="•"/>
            </a:pPr>
            <a:r>
              <a:rPr lang="en-US" dirty="0">
                <a:solidFill>
                  <a:srgbClr val="FFFFFF"/>
                </a:solidFill>
                <a:latin typeface="Work Sans"/>
                <a:ea typeface="+mn-lt"/>
                <a:cs typeface="+mn-lt"/>
              </a:rPr>
              <a:t> </a:t>
            </a:r>
            <a:r>
              <a:rPr lang="en-US" dirty="0">
                <a:solidFill>
                  <a:srgbClr val="FFFFFF"/>
                </a:solidFill>
                <a:latin typeface="Work Sans"/>
              </a:rPr>
              <a:t>and well-being of our s</a:t>
            </a:r>
            <a:endParaRPr lang="en-US" dirty="0">
              <a:solidFill>
                <a:srgbClr val="000000"/>
              </a:solidFill>
              <a:latin typeface="Calibri"/>
              <a:cs typeface="Calibri"/>
            </a:endParaRPr>
          </a:p>
        </p:txBody>
      </p:sp>
    </p:spTree>
    <p:extLst>
      <p:ext uri="{BB962C8B-B14F-4D97-AF65-F5344CB8AC3E}">
        <p14:creationId xmlns:p14="http://schemas.microsoft.com/office/powerpoint/2010/main" val="2654195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endParaRPr lang="en-US" dirty="0"/>
          </a:p>
        </p:txBody>
      </p:sp>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563071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4760"/>
            <a:ext cx="8229600" cy="3874532"/>
          </a:xfrm>
        </p:spPr>
        <p:txBody>
          <a:bodyPr>
            <a:normAutofit/>
          </a:bodyPr>
          <a:lstStyle/>
          <a:p>
            <a:pPr marL="0" indent="0">
              <a:buNone/>
            </a:pPr>
            <a:endParaRPr lang="en-US" dirty="0"/>
          </a:p>
          <a:p>
            <a:pPr marL="0" indent="0">
              <a:buNone/>
            </a:pPr>
            <a:r>
              <a:rPr lang="en-US" dirty="0"/>
              <a:t>	</a:t>
            </a:r>
          </a:p>
        </p:txBody>
      </p:sp>
      <p:pic>
        <p:nvPicPr>
          <p:cNvPr id="5" name="Picture 4" descr="Graphical user interface, website&#10;&#10;Description automatically generated">
            <a:extLst>
              <a:ext uri="{FF2B5EF4-FFF2-40B4-BE49-F238E27FC236}">
                <a16:creationId xmlns:a16="http://schemas.microsoft.com/office/drawing/2014/main" xmlns="" id="{B6E16FA6-465E-4596-BBAC-4C434EE8C701}"/>
              </a:ext>
            </a:extLst>
          </p:cNvPr>
          <p:cNvPicPr>
            <a:picLocks noChangeAspect="1"/>
          </p:cNvPicPr>
          <p:nvPr/>
        </p:nvPicPr>
        <p:blipFill>
          <a:blip r:embed="rId4"/>
          <a:stretch>
            <a:fillRect/>
          </a:stretch>
        </p:blipFill>
        <p:spPr>
          <a:xfrm>
            <a:off x="1255486" y="956614"/>
            <a:ext cx="6200407" cy="4363482"/>
          </a:xfrm>
          <a:prstGeom prst="rect">
            <a:avLst/>
          </a:prstGeom>
        </p:spPr>
      </p:pic>
    </p:spTree>
    <p:extLst>
      <p:ext uri="{BB962C8B-B14F-4D97-AF65-F5344CB8AC3E}">
        <p14:creationId xmlns:p14="http://schemas.microsoft.com/office/powerpoint/2010/main" val="534034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معلومات خيارات الوالدين </a:t>
            </a:r>
            <a:endParaRPr lang="en-US" dirty="0"/>
          </a:p>
        </p:txBody>
      </p:sp>
      <p:sp>
        <p:nvSpPr>
          <p:cNvPr id="3" name="Content Placeholder 2"/>
          <p:cNvSpPr>
            <a:spLocks noGrp="1"/>
          </p:cNvSpPr>
          <p:nvPr>
            <p:ph idx="1"/>
          </p:nvPr>
        </p:nvSpPr>
        <p:spPr>
          <a:xfrm>
            <a:off x="517541" y="1708134"/>
            <a:ext cx="8229600" cy="3874532"/>
          </a:xfrm>
        </p:spPr>
        <p:txBody>
          <a:bodyPr>
            <a:normAutofit lnSpcReduction="10000"/>
          </a:bodyPr>
          <a:lstStyle/>
          <a:p>
            <a:pPr marL="0" indent="0" algn="r">
              <a:buNone/>
            </a:pPr>
            <a:r>
              <a:rPr lang="ar-SA" dirty="0"/>
              <a:t>يمكن للعائلات التي ترغب في البقاء في التعلم عن بعد القيام بذلك عن طريق الاتصال برقم 216.838.3675 للتحدث مع أخصائي التسجيل . الموعد النهائي لخيار الوالدين هو 19 مارس.</a:t>
            </a:r>
          </a:p>
          <a:p>
            <a:pPr marL="0" indent="0" algn="r">
              <a:buNone/>
            </a:pPr>
            <a:r>
              <a:rPr lang="ar-SA" dirty="0"/>
              <a:t>يمكنك أيضًا استخدام الرابط الموجود في الصفحة المختلطة للمنطقة.</a:t>
            </a:r>
          </a:p>
          <a:p>
            <a:pPr marL="0" indent="0">
              <a:buNone/>
            </a:pPr>
            <a:r>
              <a:rPr lang="en-US" dirty="0">
                <a:hlinkClick r:id="rId4"/>
              </a:rPr>
              <a:t>https://app.smartsheet.com/b/form/19ee16ad3d12405dbb17fee28549f341</a:t>
            </a:r>
            <a:endParaRPr lang="en-US" dirty="0"/>
          </a:p>
          <a:p>
            <a:pPr marL="0" indent="0">
              <a:buNone/>
            </a:pPr>
            <a:endParaRPr lang="en-US" dirty="0"/>
          </a:p>
        </p:txBody>
      </p:sp>
    </p:spTree>
    <p:extLst>
      <p:ext uri="{BB962C8B-B14F-4D97-AF65-F5344CB8AC3E}">
        <p14:creationId xmlns:p14="http://schemas.microsoft.com/office/powerpoint/2010/main" val="556063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88"/>
            <a:ext cx="8229600" cy="783849"/>
          </a:xfrm>
        </p:spPr>
        <p:txBody>
          <a:bodyPr>
            <a:normAutofit/>
          </a:bodyPr>
          <a:lstStyle/>
          <a:p>
            <a:r>
              <a:rPr lang="ar-SA" dirty="0"/>
              <a:t>جهات اتصال مهمة</a:t>
            </a:r>
            <a:endParaRPr lang="en-US" dirty="0"/>
          </a:p>
        </p:txBody>
      </p:sp>
      <p:sp>
        <p:nvSpPr>
          <p:cNvPr id="3" name="Content Placeholder 2"/>
          <p:cNvSpPr>
            <a:spLocks noGrp="1"/>
          </p:cNvSpPr>
          <p:nvPr>
            <p:ph idx="1"/>
          </p:nvPr>
        </p:nvSpPr>
        <p:spPr>
          <a:xfrm>
            <a:off x="1074656" y="1772239"/>
            <a:ext cx="7612144" cy="3855563"/>
          </a:xfrm>
        </p:spPr>
        <p:txBody>
          <a:bodyPr vert="horz" lIns="91440" tIns="45720" rIns="91440" bIns="45720" rtlCol="0" anchor="t">
            <a:normAutofit fontScale="85000" lnSpcReduction="10000"/>
          </a:bodyPr>
          <a:lstStyle/>
          <a:p>
            <a:pPr marL="0" indent="0">
              <a:buNone/>
            </a:pPr>
            <a:r>
              <a:rPr lang="en-US" sz="2400" dirty="0"/>
              <a:t>Principal: Sara Kidner</a:t>
            </a:r>
          </a:p>
          <a:p>
            <a:pPr marL="0" indent="0">
              <a:buNone/>
            </a:pPr>
            <a:r>
              <a:rPr lang="en-US" sz="2400" dirty="0"/>
              <a:t>Assistant Principal: Joseph Ciesielski</a:t>
            </a:r>
          </a:p>
          <a:p>
            <a:pPr marL="0" indent="0">
              <a:buNone/>
            </a:pPr>
            <a:r>
              <a:rPr lang="en-US" sz="2400" dirty="0"/>
              <a:t>Campus Coordinator: Michelle Brown (</a:t>
            </a:r>
            <a:r>
              <a:rPr lang="en-US" sz="2400" dirty="0" err="1"/>
              <a:t>Mauck</a:t>
            </a:r>
            <a:r>
              <a:rPr lang="en-US" sz="2400" dirty="0"/>
              <a:t>)</a:t>
            </a:r>
          </a:p>
          <a:p>
            <a:pPr marL="0" indent="0">
              <a:buNone/>
            </a:pPr>
            <a:r>
              <a:rPr lang="en-US" sz="2400" dirty="0"/>
              <a:t>Counselor: Latrice Mosley-Williams</a:t>
            </a:r>
          </a:p>
          <a:p>
            <a:pPr marL="0" indent="0">
              <a:buNone/>
            </a:pPr>
            <a:r>
              <a:rPr lang="en-US" sz="2400" dirty="0"/>
              <a:t>Family Support Specialist: Tia Hickson</a:t>
            </a:r>
          </a:p>
          <a:p>
            <a:pPr marL="0" indent="0">
              <a:buNone/>
            </a:pPr>
            <a:r>
              <a:rPr lang="en-US" sz="2400" dirty="0"/>
              <a:t>School Secretary: Karen Black</a:t>
            </a:r>
          </a:p>
          <a:p>
            <a:pPr marL="0" indent="0">
              <a:buNone/>
            </a:pPr>
            <a:r>
              <a:rPr lang="en-US" sz="2400" dirty="0"/>
              <a:t>PCIA: Alicia Patton </a:t>
            </a:r>
          </a:p>
          <a:p>
            <a:pPr marL="0" indent="0">
              <a:buNone/>
            </a:pPr>
            <a:endParaRPr lang="en-US" sz="2400" dirty="0"/>
          </a:p>
          <a:p>
            <a:pPr marL="0" indent="0">
              <a:buNone/>
            </a:pPr>
            <a:r>
              <a:rPr lang="en-US" sz="2400" dirty="0"/>
              <a:t>School phone: (216) 838-6050</a:t>
            </a:r>
          </a:p>
          <a:p>
            <a:pPr marL="0" indent="0">
              <a:buNone/>
            </a:pPr>
            <a:r>
              <a:rPr lang="en-US" sz="2400" dirty="0"/>
              <a:t>School Website: Google: John Marshall Civic and Business Leadership - </a:t>
            </a:r>
            <a:r>
              <a:rPr lang="ar-AE" sz="2400" dirty="0"/>
              <a:t>يمكن العثور على جميع رسائل البريد الإلكتروني للموظفين على موقع الويب</a:t>
            </a:r>
            <a:endParaRPr lang="en-US" sz="2400" dirty="0">
              <a:cs typeface="Calibri"/>
            </a:endParaRPr>
          </a:p>
        </p:txBody>
      </p:sp>
    </p:spTree>
    <p:extLst>
      <p:ext uri="{BB962C8B-B14F-4D97-AF65-F5344CB8AC3E}">
        <p14:creationId xmlns:p14="http://schemas.microsoft.com/office/powerpoint/2010/main" val="3739168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xmlns="" id="{97DA54D9-4130-403A-9B8C-F8930A7E6536}"/>
              </a:ext>
            </a:extLst>
          </p:cNvPr>
          <p:cNvSpPr>
            <a:spLocks noGrp="1"/>
          </p:cNvSpPr>
          <p:nvPr>
            <p:ph type="title"/>
          </p:nvPr>
        </p:nvSpPr>
        <p:spPr>
          <a:xfrm>
            <a:off x="457199" y="434894"/>
            <a:ext cx="8229600" cy="1143000"/>
          </a:xfrm>
        </p:spPr>
        <p:txBody>
          <a:bodyPr/>
          <a:lstStyle/>
          <a:p>
            <a:r>
              <a:rPr lang="ar-SA" dirty="0"/>
              <a:t>أرقام هواتف مهمه أخرى</a:t>
            </a:r>
            <a:endParaRPr lang="en-US" dirty="0"/>
          </a:p>
        </p:txBody>
      </p:sp>
      <p:pic>
        <p:nvPicPr>
          <p:cNvPr id="12" name="Content Placeholder 11" descr="A screenshot of a cell phone&#10;&#10;Description automatically generated">
            <a:extLst>
              <a:ext uri="{FF2B5EF4-FFF2-40B4-BE49-F238E27FC236}">
                <a16:creationId xmlns:a16="http://schemas.microsoft.com/office/drawing/2014/main" xmlns="" id="{BC55AD82-ADA2-40C5-B8BF-5241C303F8D7}"/>
              </a:ext>
            </a:extLst>
          </p:cNvPr>
          <p:cNvPicPr>
            <a:picLocks noGrp="1" noChangeAspect="1"/>
          </p:cNvPicPr>
          <p:nvPr>
            <p:ph idx="1"/>
          </p:nvPr>
        </p:nvPicPr>
        <p:blipFill>
          <a:blip r:embed="rId3"/>
          <a:stretch>
            <a:fillRect/>
          </a:stretch>
        </p:blipFill>
        <p:spPr>
          <a:xfrm>
            <a:off x="725864" y="1329179"/>
            <a:ext cx="8031637" cy="4986780"/>
          </a:xfrm>
        </p:spPr>
      </p:pic>
    </p:spTree>
    <p:extLst>
      <p:ext uri="{BB962C8B-B14F-4D97-AF65-F5344CB8AC3E}">
        <p14:creationId xmlns:p14="http://schemas.microsoft.com/office/powerpoint/2010/main" val="357562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61392"/>
            <a:ext cx="8229600" cy="872440"/>
          </a:xfrm>
        </p:spPr>
        <p:txBody>
          <a:bodyPr>
            <a:normAutofit/>
          </a:bodyPr>
          <a:lstStyle/>
          <a:p>
            <a:r>
              <a:rPr lang="ar-SA" sz="2800" dirty="0">
                <a:solidFill>
                  <a:prstClr val="black"/>
                </a:solidFill>
                <a:ea typeface="+mn-ea"/>
                <a:cs typeface="Arial" panose="020B0604020202020204" pitchFamily="34" charset="0"/>
              </a:rPr>
              <a:t>تحديث معلومات الاتصال الخاصة بك  </a:t>
            </a:r>
            <a:endParaRPr lang="en-US" dirty="0"/>
          </a:p>
        </p:txBody>
      </p:sp>
      <p:sp>
        <p:nvSpPr>
          <p:cNvPr id="3" name="Content Placeholder 2"/>
          <p:cNvSpPr>
            <a:spLocks noGrp="1"/>
          </p:cNvSpPr>
          <p:nvPr>
            <p:ph idx="1"/>
          </p:nvPr>
        </p:nvSpPr>
        <p:spPr>
          <a:xfrm>
            <a:off x="457200" y="1545327"/>
            <a:ext cx="8229600" cy="4307151"/>
          </a:xfrm>
        </p:spPr>
        <p:txBody>
          <a:bodyPr>
            <a:normAutofit/>
          </a:bodyPr>
          <a:lstStyle/>
          <a:p>
            <a:pPr marL="0" indent="0" algn="r">
              <a:buNone/>
            </a:pPr>
            <a:r>
              <a:rPr lang="ar-SA" sz="2800" dirty="0"/>
              <a:t>مع عودة الطلاب إلى المبنى ، من المهم أن يكون لدينا معلومات الاتصال بكم دقيقة!</a:t>
            </a:r>
          </a:p>
          <a:p>
            <a:pPr marL="0" indent="0" algn="r">
              <a:buNone/>
            </a:pPr>
            <a:r>
              <a:rPr lang="ar-SA" sz="2800" dirty="0"/>
              <a:t>يرجى تحديث معلومات الاتصال الخاصة بك إذا تم تغييرها أو لم يكن لدينا الرقم الصحيح أو عنوان البريد الإلكتروني.</a:t>
            </a:r>
          </a:p>
          <a:p>
            <a:pPr marL="0" indent="0" algn="r">
              <a:buNone/>
            </a:pPr>
            <a:r>
              <a:rPr lang="ar-SA" sz="2800" dirty="0"/>
              <a:t>نحن بحاجة إلى أن نكون قادرين على التواصل معك!</a:t>
            </a:r>
            <a:endParaRPr lang="en-US" dirty="0"/>
          </a:p>
        </p:txBody>
      </p:sp>
    </p:spTree>
    <p:extLst>
      <p:ext uri="{BB962C8B-B14F-4D97-AF65-F5344CB8AC3E}">
        <p14:creationId xmlns:p14="http://schemas.microsoft.com/office/powerpoint/2010/main" val="3727260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18708"/>
            <a:ext cx="8229600" cy="1143000"/>
          </a:xfrm>
        </p:spPr>
        <p:txBody>
          <a:bodyPr>
            <a:normAutofit/>
          </a:bodyPr>
          <a:lstStyle/>
          <a:p>
            <a:r>
              <a:rPr lang="ar-SA" dirty="0"/>
              <a:t>ساعات الدراسة وإجراءات الزيارة</a:t>
            </a:r>
            <a:endParaRPr lang="en-US" dirty="0"/>
          </a:p>
        </p:txBody>
      </p:sp>
      <p:sp>
        <p:nvSpPr>
          <p:cNvPr id="3" name="Content Placeholder 2"/>
          <p:cNvSpPr>
            <a:spLocks noGrp="1"/>
          </p:cNvSpPr>
          <p:nvPr>
            <p:ph idx="1"/>
          </p:nvPr>
        </p:nvSpPr>
        <p:spPr>
          <a:xfrm>
            <a:off x="457200" y="2164760"/>
            <a:ext cx="8229600" cy="3874532"/>
          </a:xfrm>
        </p:spPr>
        <p:txBody>
          <a:bodyPr>
            <a:normAutofit fontScale="92500" lnSpcReduction="10000"/>
          </a:bodyPr>
          <a:lstStyle/>
          <a:p>
            <a:pPr marL="0" indent="0" algn="r">
              <a:buNone/>
            </a:pPr>
            <a:r>
              <a:rPr lang="en-US" i="1" dirty="0"/>
              <a:t>8:00 am – 3:00 pm</a:t>
            </a:r>
            <a:endParaRPr lang="en-US" dirty="0"/>
          </a:p>
          <a:p>
            <a:pPr marL="0" indent="0" algn="r">
              <a:buNone/>
            </a:pPr>
            <a:r>
              <a:rPr lang="ar-SA" i="1" dirty="0" smtClean="0"/>
              <a:t>ساعات </a:t>
            </a:r>
            <a:r>
              <a:rPr lang="ar-SA" i="1" dirty="0"/>
              <a:t>الدراسة</a:t>
            </a:r>
            <a:endParaRPr lang="en-US" dirty="0"/>
          </a:p>
          <a:p>
            <a:pPr marL="0" indent="0" algn="r">
              <a:buNone/>
            </a:pPr>
            <a:r>
              <a:rPr lang="ar-SA" dirty="0"/>
              <a:t>يرجى الاتصال لتحديد موعد قبل الزيارة.</a:t>
            </a:r>
          </a:p>
          <a:p>
            <a:pPr marL="0" indent="0" algn="r">
              <a:buNone/>
            </a:pPr>
            <a:r>
              <a:rPr lang="ar-SA" dirty="0"/>
              <a:t>* </a:t>
            </a:r>
            <a:r>
              <a:rPr lang="ar-SA" dirty="0">
                <a:solidFill>
                  <a:prstClr val="black"/>
                </a:solidFill>
              </a:rPr>
              <a:t> سيكمل الزوار الفحص الصحي للكوفيد وفحص درجة حرارتهم قبل دخول المبنى. يجب على الزائرين الحفاظ على  المسافة الاجتماعية (6 أقدام).</a:t>
            </a:r>
            <a:endParaRPr lang="ar-SA" dirty="0"/>
          </a:p>
          <a:p>
            <a:pPr marL="0" indent="0">
              <a:buNone/>
            </a:pPr>
            <a:r>
              <a:rPr lang="ar-SA" dirty="0"/>
              <a:t>*يجب على جميع الزوار ارتداء كمامة الوجه. إذا لم يكن لديك كمامة، فسيتم توفير كمامه</a:t>
            </a:r>
            <a:r>
              <a:rPr lang="en-US" dirty="0"/>
              <a:t>	</a:t>
            </a:r>
          </a:p>
        </p:txBody>
      </p:sp>
    </p:spTree>
    <p:extLst>
      <p:ext uri="{BB962C8B-B14F-4D97-AF65-F5344CB8AC3E}">
        <p14:creationId xmlns:p14="http://schemas.microsoft.com/office/powerpoint/2010/main" val="914335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6338</TotalTime>
  <Words>1525</Words>
  <Application>Microsoft Office PowerPoint</Application>
  <PresentationFormat>On-screen Show (4:3)</PresentationFormat>
  <Paragraphs>192</Paragraphs>
  <Slides>30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Times New Roman</vt:lpstr>
      <vt:lpstr>Work Sans</vt:lpstr>
      <vt:lpstr>Office Theme</vt:lpstr>
      <vt:lpstr>توجيهات الأنتقال الى التعلم المختلط</vt:lpstr>
      <vt:lpstr>مرحبا بعودتك!</vt:lpstr>
      <vt:lpstr>أولوياتنا</vt:lpstr>
      <vt:lpstr>PowerPoint Presentation</vt:lpstr>
      <vt:lpstr>معلومات خيارات الوالدين </vt:lpstr>
      <vt:lpstr>جهات اتصال مهمة</vt:lpstr>
      <vt:lpstr>أرقام هواتف مهمه أخرى</vt:lpstr>
      <vt:lpstr>تحديث معلومات الاتصال الخاصة بك  </vt:lpstr>
      <vt:lpstr>ساعات الدراسة وإجراءات الزيارة</vt:lpstr>
      <vt:lpstr>من أجل سلامة الجميع</vt:lpstr>
      <vt:lpstr>الوصول والخروج</vt:lpstr>
      <vt:lpstr>الاستعداد للمدرسة</vt:lpstr>
      <vt:lpstr>الاستعداد للمدرسة</vt:lpstr>
      <vt:lpstr>جدول التعلم المختلط</vt:lpstr>
      <vt:lpstr>نموذج جدول طالب</vt:lpstr>
      <vt:lpstr>نموذج جداول الطالب</vt:lpstr>
      <vt:lpstr>الصحة والسلامة</vt:lpstr>
      <vt:lpstr>ما يمكن أن يتوقعه الطلاب</vt:lpstr>
      <vt:lpstr>ما يمكن أن تتوقعه العائلات</vt:lpstr>
      <vt:lpstr>ما يمكن أن تتوقعه العائلات</vt:lpstr>
      <vt:lpstr>اللوازم والمواد المدرسية</vt:lpstr>
      <vt:lpstr>دعم التعلم المختلط لتلميذك</vt:lpstr>
      <vt:lpstr>دعم الرفاهية العاطفية الاجتماعية لتلميذك</vt:lpstr>
      <vt:lpstr>توزيع الوجبات</vt:lpstr>
      <vt:lpstr>النقل</vt:lpstr>
      <vt:lpstr>الدعم والموارد في مدرستنا</vt:lpstr>
      <vt:lpstr>أسئلة وأجوبة</vt:lpstr>
      <vt:lpstr>التعليقات الختامية</vt:lpstr>
      <vt:lpstr>PowerPoint Presentation</vt:lpstr>
      <vt:lpstr>PowerPoint Presentation</vt:lpstr>
    </vt:vector>
  </TitlesOfParts>
  <Company>Cleveland Metropolitan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dc:title>
  <dc:creator>Lynn Schroeder</dc:creator>
  <cp:lastModifiedBy>Ciesielski, Joseph</cp:lastModifiedBy>
  <cp:revision>265</cp:revision>
  <dcterms:created xsi:type="dcterms:W3CDTF">2018-01-22T16:20:05Z</dcterms:created>
  <dcterms:modified xsi:type="dcterms:W3CDTF">2021-03-05T14:50:45Z</dcterms:modified>
</cp:coreProperties>
</file>